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72" r:id="rId1"/>
    <p:sldMasterId id="2147483684" r:id="rId2"/>
    <p:sldMasterId id="2147483708" r:id="rId3"/>
  </p:sldMasterIdLst>
  <p:sldIdLst>
    <p:sldId id="290" r:id="rId4"/>
    <p:sldId id="298" r:id="rId5"/>
    <p:sldId id="305" r:id="rId6"/>
    <p:sldId id="258" r:id="rId7"/>
    <p:sldId id="308" r:id="rId8"/>
    <p:sldId id="301" r:id="rId9"/>
    <p:sldId id="309" r:id="rId10"/>
    <p:sldId id="299" r:id="rId11"/>
    <p:sldId id="303" r:id="rId12"/>
    <p:sldId id="310" r:id="rId13"/>
    <p:sldId id="311" r:id="rId14"/>
    <p:sldId id="312" r:id="rId15"/>
    <p:sldId id="313" r:id="rId16"/>
    <p:sldId id="316" r:id="rId17"/>
  </p:sldIdLst>
  <p:sldSz cx="12192000" cy="6858000"/>
  <p:notesSz cx="6858000" cy="9144000"/>
  <p:embeddedFontLst>
    <p:embeddedFont>
      <p:font typeface="AR BERKLEY" panose="020B0604020202020204" charset="0"/>
      <p:regular r:id="rId18"/>
    </p:embeddedFont>
    <p:embeddedFont>
      <p:font typeface="Arial Narrow" panose="020B0606020202030204" pitchFamily="34" charset="0"/>
      <p:regular r:id="rId19"/>
      <p:bold r:id="rId20"/>
      <p:italic r:id="rId21"/>
      <p:boldItalic r:id="rId22"/>
    </p:embeddedFont>
    <p:embeddedFont>
      <p:font typeface="Bookman Old Style" panose="02050604050505020204" pitchFamily="18" charset="0"/>
      <p:regular r:id="rId23"/>
      <p:bold r:id="rId24"/>
      <p:italic r:id="rId25"/>
      <p:boldItalic r:id="rId26"/>
    </p:embeddedFont>
    <p:embeddedFont>
      <p:font typeface="Calibri" panose="020F0502020204030204" pitchFamily="34" charset="0"/>
      <p:regular r:id="rId27"/>
      <p:bold r:id="rId28"/>
      <p:italic r:id="rId29"/>
      <p:boldItalic r:id="rId30"/>
    </p:embeddedFont>
    <p:embeddedFont>
      <p:font typeface="Calibri Light" panose="020F0302020204030204" pitchFamily="34" charset="0"/>
      <p:regular r:id="rId31"/>
      <p:italic r:id="rId32"/>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showGuides="1">
      <p:cViewPr varScale="1">
        <p:scale>
          <a:sx n="106" d="100"/>
          <a:sy n="106" d="100"/>
        </p:scale>
        <p:origin x="228" y="12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font" Target="fonts/font1.fntdata"/><Relationship Id="rId26" Type="http://schemas.openxmlformats.org/officeDocument/2006/relationships/font" Target="fonts/font9.fntdata"/><Relationship Id="rId3" Type="http://schemas.openxmlformats.org/officeDocument/2006/relationships/slideMaster" Target="slideMasters/slideMaster3.xml"/><Relationship Id="rId21" Type="http://schemas.openxmlformats.org/officeDocument/2006/relationships/font" Target="fonts/font4.fntdata"/><Relationship Id="rId34"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font" Target="fonts/font8.fntdata"/><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font" Target="fonts/font3.fntdata"/><Relationship Id="rId29" Type="http://schemas.openxmlformats.org/officeDocument/2006/relationships/font" Target="fonts/font12.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font" Target="fonts/font7.fntdata"/><Relationship Id="rId32" Type="http://schemas.openxmlformats.org/officeDocument/2006/relationships/font" Target="fonts/font15.fntdata"/><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font" Target="fonts/font6.fntdata"/><Relationship Id="rId28" Type="http://schemas.openxmlformats.org/officeDocument/2006/relationships/font" Target="fonts/font11.fntdata"/><Relationship Id="rId36"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font" Target="fonts/font2.fntdata"/><Relationship Id="rId31" Type="http://schemas.openxmlformats.org/officeDocument/2006/relationships/font" Target="fonts/font14.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font" Target="fonts/font5.fntdata"/><Relationship Id="rId27" Type="http://schemas.openxmlformats.org/officeDocument/2006/relationships/font" Target="fonts/font10.fntdata"/><Relationship Id="rId30" Type="http://schemas.openxmlformats.org/officeDocument/2006/relationships/font" Target="fonts/font13.fntdata"/><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19514A9-84D4-4FB1-908B-04E68570963E}" type="datetimeFigureOut">
              <a:rPr lang="en-US" smtClean="0"/>
              <a:t>12/17/2022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980349-6B7F-4D7B-BB3A-EFF64FF1A17D}" type="slidenum">
              <a:rPr lang="en-US" smtClean="0"/>
              <a:t>‹#›</a:t>
            </a:fld>
            <a:endParaRPr lang="en-US"/>
          </a:p>
        </p:txBody>
      </p:sp>
    </p:spTree>
    <p:extLst>
      <p:ext uri="{BB962C8B-B14F-4D97-AF65-F5344CB8AC3E}">
        <p14:creationId xmlns:p14="http://schemas.microsoft.com/office/powerpoint/2010/main" val="1330093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9514A9-84D4-4FB1-908B-04E68570963E}" type="datetimeFigureOut">
              <a:rPr lang="en-US" smtClean="0"/>
              <a:t>12/17/2022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980349-6B7F-4D7B-BB3A-EFF64FF1A17D}" type="slidenum">
              <a:rPr lang="en-US" smtClean="0"/>
              <a:t>‹#›</a:t>
            </a:fld>
            <a:endParaRPr lang="en-US"/>
          </a:p>
        </p:txBody>
      </p:sp>
    </p:spTree>
    <p:extLst>
      <p:ext uri="{BB962C8B-B14F-4D97-AF65-F5344CB8AC3E}">
        <p14:creationId xmlns:p14="http://schemas.microsoft.com/office/powerpoint/2010/main" val="25397612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19514A9-84D4-4FB1-908B-04E68570963E}" type="datetimeFigureOut">
              <a:rPr lang="en-US" smtClean="0"/>
              <a:t>12/17/2022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980349-6B7F-4D7B-BB3A-EFF64FF1A17D}" type="slidenum">
              <a:rPr lang="en-US" smtClean="0"/>
              <a:t>‹#›</a:t>
            </a:fld>
            <a:endParaRPr lang="en-US"/>
          </a:p>
        </p:txBody>
      </p:sp>
    </p:spTree>
    <p:extLst>
      <p:ext uri="{BB962C8B-B14F-4D97-AF65-F5344CB8AC3E}">
        <p14:creationId xmlns:p14="http://schemas.microsoft.com/office/powerpoint/2010/main" val="4630271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19514A9-84D4-4FB1-908B-04E68570963E}" type="datetimeFigureOut">
              <a:rPr lang="en-US" smtClean="0"/>
              <a:t>12/17/2022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A980349-6B7F-4D7B-BB3A-EFF64FF1A17D}" type="slidenum">
              <a:rPr lang="en-US" smtClean="0"/>
              <a:t>‹#›</a:t>
            </a:fld>
            <a:endParaRPr lang="en-US"/>
          </a:p>
        </p:txBody>
      </p:sp>
    </p:spTree>
    <p:extLst>
      <p:ext uri="{BB962C8B-B14F-4D97-AF65-F5344CB8AC3E}">
        <p14:creationId xmlns:p14="http://schemas.microsoft.com/office/powerpoint/2010/main" val="9804916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19514A9-84D4-4FB1-908B-04E68570963E}" type="datetimeFigureOut">
              <a:rPr lang="en-US" smtClean="0"/>
              <a:t>12/17/2022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A980349-6B7F-4D7B-BB3A-EFF64FF1A17D}" type="slidenum">
              <a:rPr lang="en-US" smtClean="0"/>
              <a:t>‹#›</a:t>
            </a:fld>
            <a:endParaRPr lang="en-US"/>
          </a:p>
        </p:txBody>
      </p:sp>
    </p:spTree>
    <p:extLst>
      <p:ext uri="{BB962C8B-B14F-4D97-AF65-F5344CB8AC3E}">
        <p14:creationId xmlns:p14="http://schemas.microsoft.com/office/powerpoint/2010/main" val="22286286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19514A9-84D4-4FB1-908B-04E68570963E}" type="datetimeFigureOut">
              <a:rPr lang="en-US" smtClean="0"/>
              <a:t>12/17/2022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A980349-6B7F-4D7B-BB3A-EFF64FF1A17D}" type="slidenum">
              <a:rPr lang="en-US" smtClean="0"/>
              <a:t>‹#›</a:t>
            </a:fld>
            <a:endParaRPr lang="en-US"/>
          </a:p>
        </p:txBody>
      </p:sp>
    </p:spTree>
    <p:extLst>
      <p:ext uri="{BB962C8B-B14F-4D97-AF65-F5344CB8AC3E}">
        <p14:creationId xmlns:p14="http://schemas.microsoft.com/office/powerpoint/2010/main" val="8381316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9514A9-84D4-4FB1-908B-04E68570963E}" type="datetimeFigureOut">
              <a:rPr lang="en-US" smtClean="0"/>
              <a:t>12/17/2022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A980349-6B7F-4D7B-BB3A-EFF64FF1A17D}" type="slidenum">
              <a:rPr lang="en-US" smtClean="0"/>
              <a:t>‹#›</a:t>
            </a:fld>
            <a:endParaRPr lang="en-US"/>
          </a:p>
        </p:txBody>
      </p:sp>
    </p:spTree>
    <p:extLst>
      <p:ext uri="{BB962C8B-B14F-4D97-AF65-F5344CB8AC3E}">
        <p14:creationId xmlns:p14="http://schemas.microsoft.com/office/powerpoint/2010/main" val="19015635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19514A9-84D4-4FB1-908B-04E68570963E}" type="datetimeFigureOut">
              <a:rPr lang="en-US" smtClean="0"/>
              <a:t>12/17/2022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A980349-6B7F-4D7B-BB3A-EFF64FF1A17D}" type="slidenum">
              <a:rPr lang="en-US" smtClean="0"/>
              <a:t>‹#›</a:t>
            </a:fld>
            <a:endParaRPr lang="en-US"/>
          </a:p>
        </p:txBody>
      </p:sp>
    </p:spTree>
    <p:extLst>
      <p:ext uri="{BB962C8B-B14F-4D97-AF65-F5344CB8AC3E}">
        <p14:creationId xmlns:p14="http://schemas.microsoft.com/office/powerpoint/2010/main" val="35981412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19514A9-84D4-4FB1-908B-04E68570963E}" type="datetimeFigureOut">
              <a:rPr lang="en-US" smtClean="0"/>
              <a:t>12/17/2022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A980349-6B7F-4D7B-BB3A-EFF64FF1A17D}" type="slidenum">
              <a:rPr lang="en-US" smtClean="0"/>
              <a:t>‹#›</a:t>
            </a:fld>
            <a:endParaRPr lang="en-US"/>
          </a:p>
        </p:txBody>
      </p:sp>
    </p:spTree>
    <p:extLst>
      <p:ext uri="{BB962C8B-B14F-4D97-AF65-F5344CB8AC3E}">
        <p14:creationId xmlns:p14="http://schemas.microsoft.com/office/powerpoint/2010/main" val="41152814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9514A9-84D4-4FB1-908B-04E68570963E}" type="datetimeFigureOut">
              <a:rPr lang="en-US" smtClean="0"/>
              <a:t>12/17/2022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980349-6B7F-4D7B-BB3A-EFF64FF1A17D}" type="slidenum">
              <a:rPr lang="en-US" smtClean="0"/>
              <a:t>‹#›</a:t>
            </a:fld>
            <a:endParaRPr lang="en-US"/>
          </a:p>
        </p:txBody>
      </p:sp>
    </p:spTree>
    <p:extLst>
      <p:ext uri="{BB962C8B-B14F-4D97-AF65-F5344CB8AC3E}">
        <p14:creationId xmlns:p14="http://schemas.microsoft.com/office/powerpoint/2010/main" val="14787802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9514A9-84D4-4FB1-908B-04E68570963E}" type="datetimeFigureOut">
              <a:rPr lang="en-US" smtClean="0"/>
              <a:t>12/17/2022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980349-6B7F-4D7B-BB3A-EFF64FF1A17D}" type="slidenum">
              <a:rPr lang="en-US" smtClean="0"/>
              <a:t>‹#›</a:t>
            </a:fld>
            <a:endParaRPr lang="en-US"/>
          </a:p>
        </p:txBody>
      </p:sp>
    </p:spTree>
    <p:extLst>
      <p:ext uri="{BB962C8B-B14F-4D97-AF65-F5344CB8AC3E}">
        <p14:creationId xmlns:p14="http://schemas.microsoft.com/office/powerpoint/2010/main" val="15034883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19514A9-84D4-4FB1-908B-04E68570963E}" type="datetimeFigureOut">
              <a:rPr lang="en-US" smtClean="0"/>
              <a:t>12/17/2022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980349-6B7F-4D7B-BB3A-EFF64FF1A17D}" type="slidenum">
              <a:rPr lang="en-US" smtClean="0"/>
              <a:t>‹#›</a:t>
            </a:fld>
            <a:endParaRPr lang="en-US"/>
          </a:p>
        </p:txBody>
      </p:sp>
    </p:spTree>
    <p:extLst>
      <p:ext uri="{BB962C8B-B14F-4D97-AF65-F5344CB8AC3E}">
        <p14:creationId xmlns:p14="http://schemas.microsoft.com/office/powerpoint/2010/main" val="24738496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9514A9-84D4-4FB1-908B-04E68570963E}" type="datetimeFigureOut">
              <a:rPr lang="en-US" smtClean="0"/>
              <a:t>12/17/2022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980349-6B7F-4D7B-BB3A-EFF64FF1A17D}" type="slidenum">
              <a:rPr lang="en-US" smtClean="0"/>
              <a:t>‹#›</a:t>
            </a:fld>
            <a:endParaRPr lang="en-US"/>
          </a:p>
        </p:txBody>
      </p:sp>
    </p:spTree>
    <p:extLst>
      <p:ext uri="{BB962C8B-B14F-4D97-AF65-F5344CB8AC3E}">
        <p14:creationId xmlns:p14="http://schemas.microsoft.com/office/powerpoint/2010/main" val="23565835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19514A9-84D4-4FB1-908B-04E68570963E}" type="datetimeFigureOut">
              <a:rPr lang="en-US" smtClean="0"/>
              <a:t>12/17/2022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980349-6B7F-4D7B-BB3A-EFF64FF1A17D}" type="slidenum">
              <a:rPr lang="en-US" smtClean="0"/>
              <a:t>‹#›</a:t>
            </a:fld>
            <a:endParaRPr lang="en-US"/>
          </a:p>
        </p:txBody>
      </p:sp>
    </p:spTree>
    <p:extLst>
      <p:ext uri="{BB962C8B-B14F-4D97-AF65-F5344CB8AC3E}">
        <p14:creationId xmlns:p14="http://schemas.microsoft.com/office/powerpoint/2010/main" val="25227101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19514A9-84D4-4FB1-908B-04E68570963E}" type="datetimeFigureOut">
              <a:rPr lang="en-US" smtClean="0"/>
              <a:t>12/17/2022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A980349-6B7F-4D7B-BB3A-EFF64FF1A17D}" type="slidenum">
              <a:rPr lang="en-US" smtClean="0"/>
              <a:t>‹#›</a:t>
            </a:fld>
            <a:endParaRPr lang="en-US"/>
          </a:p>
        </p:txBody>
      </p:sp>
    </p:spTree>
    <p:extLst>
      <p:ext uri="{BB962C8B-B14F-4D97-AF65-F5344CB8AC3E}">
        <p14:creationId xmlns:p14="http://schemas.microsoft.com/office/powerpoint/2010/main" val="33098331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19514A9-84D4-4FB1-908B-04E68570963E}" type="datetimeFigureOut">
              <a:rPr lang="en-US" smtClean="0"/>
              <a:t>12/17/2022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A980349-6B7F-4D7B-BB3A-EFF64FF1A17D}" type="slidenum">
              <a:rPr lang="en-US" smtClean="0"/>
              <a:t>‹#›</a:t>
            </a:fld>
            <a:endParaRPr lang="en-US"/>
          </a:p>
        </p:txBody>
      </p:sp>
    </p:spTree>
    <p:extLst>
      <p:ext uri="{BB962C8B-B14F-4D97-AF65-F5344CB8AC3E}">
        <p14:creationId xmlns:p14="http://schemas.microsoft.com/office/powerpoint/2010/main" val="17776284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19514A9-84D4-4FB1-908B-04E68570963E}" type="datetimeFigureOut">
              <a:rPr lang="en-US" smtClean="0"/>
              <a:t>12/17/2022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A980349-6B7F-4D7B-BB3A-EFF64FF1A17D}" type="slidenum">
              <a:rPr lang="en-US" smtClean="0"/>
              <a:t>‹#›</a:t>
            </a:fld>
            <a:endParaRPr lang="en-US"/>
          </a:p>
        </p:txBody>
      </p:sp>
    </p:spTree>
    <p:extLst>
      <p:ext uri="{BB962C8B-B14F-4D97-AF65-F5344CB8AC3E}">
        <p14:creationId xmlns:p14="http://schemas.microsoft.com/office/powerpoint/2010/main" val="35439242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9514A9-84D4-4FB1-908B-04E68570963E}" type="datetimeFigureOut">
              <a:rPr lang="en-US" smtClean="0"/>
              <a:t>12/17/2022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A980349-6B7F-4D7B-BB3A-EFF64FF1A17D}" type="slidenum">
              <a:rPr lang="en-US" smtClean="0"/>
              <a:t>‹#›</a:t>
            </a:fld>
            <a:endParaRPr lang="en-US"/>
          </a:p>
        </p:txBody>
      </p:sp>
    </p:spTree>
    <p:extLst>
      <p:ext uri="{BB962C8B-B14F-4D97-AF65-F5344CB8AC3E}">
        <p14:creationId xmlns:p14="http://schemas.microsoft.com/office/powerpoint/2010/main" val="34859544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19514A9-84D4-4FB1-908B-04E68570963E}" type="datetimeFigureOut">
              <a:rPr lang="en-US" smtClean="0"/>
              <a:t>12/17/2022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A980349-6B7F-4D7B-BB3A-EFF64FF1A17D}" type="slidenum">
              <a:rPr lang="en-US" smtClean="0"/>
              <a:t>‹#›</a:t>
            </a:fld>
            <a:endParaRPr lang="en-US"/>
          </a:p>
        </p:txBody>
      </p:sp>
    </p:spTree>
    <p:extLst>
      <p:ext uri="{BB962C8B-B14F-4D97-AF65-F5344CB8AC3E}">
        <p14:creationId xmlns:p14="http://schemas.microsoft.com/office/powerpoint/2010/main" val="23612808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19514A9-84D4-4FB1-908B-04E68570963E}" type="datetimeFigureOut">
              <a:rPr lang="en-US" smtClean="0"/>
              <a:t>12/17/2022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A980349-6B7F-4D7B-BB3A-EFF64FF1A17D}" type="slidenum">
              <a:rPr lang="en-US" smtClean="0"/>
              <a:t>‹#›</a:t>
            </a:fld>
            <a:endParaRPr lang="en-US"/>
          </a:p>
        </p:txBody>
      </p:sp>
    </p:spTree>
    <p:extLst>
      <p:ext uri="{BB962C8B-B14F-4D97-AF65-F5344CB8AC3E}">
        <p14:creationId xmlns:p14="http://schemas.microsoft.com/office/powerpoint/2010/main" val="22281581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9514A9-84D4-4FB1-908B-04E68570963E}" type="datetimeFigureOut">
              <a:rPr lang="en-US" smtClean="0"/>
              <a:t>12/17/2022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980349-6B7F-4D7B-BB3A-EFF64FF1A17D}" type="slidenum">
              <a:rPr lang="en-US" smtClean="0"/>
              <a:t>‹#›</a:t>
            </a:fld>
            <a:endParaRPr lang="en-US"/>
          </a:p>
        </p:txBody>
      </p:sp>
    </p:spTree>
    <p:extLst>
      <p:ext uri="{BB962C8B-B14F-4D97-AF65-F5344CB8AC3E}">
        <p14:creationId xmlns:p14="http://schemas.microsoft.com/office/powerpoint/2010/main" val="24476688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9514A9-84D4-4FB1-908B-04E68570963E}" type="datetimeFigureOut">
              <a:rPr lang="en-US" smtClean="0"/>
              <a:t>12/17/2022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980349-6B7F-4D7B-BB3A-EFF64FF1A17D}" type="slidenum">
              <a:rPr lang="en-US" smtClean="0"/>
              <a:t>‹#›</a:t>
            </a:fld>
            <a:endParaRPr lang="en-US"/>
          </a:p>
        </p:txBody>
      </p:sp>
    </p:spTree>
    <p:extLst>
      <p:ext uri="{BB962C8B-B14F-4D97-AF65-F5344CB8AC3E}">
        <p14:creationId xmlns:p14="http://schemas.microsoft.com/office/powerpoint/2010/main" val="30934012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19514A9-84D4-4FB1-908B-04E68570963E}" type="datetimeFigureOut">
              <a:rPr lang="en-US" smtClean="0"/>
              <a:t>12/17/2022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980349-6B7F-4D7B-BB3A-EFF64FF1A17D}" type="slidenum">
              <a:rPr lang="en-US" smtClean="0"/>
              <a:t>‹#›</a:t>
            </a:fld>
            <a:endParaRPr lang="en-US"/>
          </a:p>
        </p:txBody>
      </p:sp>
    </p:spTree>
    <p:extLst>
      <p:ext uri="{BB962C8B-B14F-4D97-AF65-F5344CB8AC3E}">
        <p14:creationId xmlns:p14="http://schemas.microsoft.com/office/powerpoint/2010/main" val="40879607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9514A9-84D4-4FB1-908B-04E68570963E}" type="datetimeFigureOut">
              <a:rPr lang="en-US" smtClean="0"/>
              <a:t>12/17/2022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980349-6B7F-4D7B-BB3A-EFF64FF1A17D}" type="slidenum">
              <a:rPr lang="en-US" smtClean="0"/>
              <a:t>‹#›</a:t>
            </a:fld>
            <a:endParaRPr lang="en-US"/>
          </a:p>
        </p:txBody>
      </p:sp>
    </p:spTree>
    <p:extLst>
      <p:ext uri="{BB962C8B-B14F-4D97-AF65-F5344CB8AC3E}">
        <p14:creationId xmlns:p14="http://schemas.microsoft.com/office/powerpoint/2010/main" val="17572443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19514A9-84D4-4FB1-908B-04E68570963E}" type="datetimeFigureOut">
              <a:rPr lang="en-US" smtClean="0"/>
              <a:t>12/17/2022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980349-6B7F-4D7B-BB3A-EFF64FF1A17D}" type="slidenum">
              <a:rPr lang="en-US" smtClean="0"/>
              <a:t>‹#›</a:t>
            </a:fld>
            <a:endParaRPr lang="en-US"/>
          </a:p>
        </p:txBody>
      </p:sp>
    </p:spTree>
    <p:extLst>
      <p:ext uri="{BB962C8B-B14F-4D97-AF65-F5344CB8AC3E}">
        <p14:creationId xmlns:p14="http://schemas.microsoft.com/office/powerpoint/2010/main" val="18878642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19514A9-84D4-4FB1-908B-04E68570963E}" type="datetimeFigureOut">
              <a:rPr lang="en-US" smtClean="0"/>
              <a:t>12/17/2022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A980349-6B7F-4D7B-BB3A-EFF64FF1A17D}" type="slidenum">
              <a:rPr lang="en-US" smtClean="0"/>
              <a:t>‹#›</a:t>
            </a:fld>
            <a:endParaRPr lang="en-US"/>
          </a:p>
        </p:txBody>
      </p:sp>
    </p:spTree>
    <p:extLst>
      <p:ext uri="{BB962C8B-B14F-4D97-AF65-F5344CB8AC3E}">
        <p14:creationId xmlns:p14="http://schemas.microsoft.com/office/powerpoint/2010/main" val="21291277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19514A9-84D4-4FB1-908B-04E68570963E}" type="datetimeFigureOut">
              <a:rPr lang="en-US" smtClean="0"/>
              <a:t>12/17/2022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A980349-6B7F-4D7B-BB3A-EFF64FF1A17D}" type="slidenum">
              <a:rPr lang="en-US" smtClean="0"/>
              <a:t>‹#›</a:t>
            </a:fld>
            <a:endParaRPr lang="en-US"/>
          </a:p>
        </p:txBody>
      </p:sp>
    </p:spTree>
    <p:extLst>
      <p:ext uri="{BB962C8B-B14F-4D97-AF65-F5344CB8AC3E}">
        <p14:creationId xmlns:p14="http://schemas.microsoft.com/office/powerpoint/2010/main" val="2618821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19514A9-84D4-4FB1-908B-04E68570963E}" type="datetimeFigureOut">
              <a:rPr lang="en-US" smtClean="0"/>
              <a:t>12/17/2022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A980349-6B7F-4D7B-BB3A-EFF64FF1A17D}" type="slidenum">
              <a:rPr lang="en-US" smtClean="0"/>
              <a:t>‹#›</a:t>
            </a:fld>
            <a:endParaRPr lang="en-US"/>
          </a:p>
        </p:txBody>
      </p:sp>
    </p:spTree>
    <p:extLst>
      <p:ext uri="{BB962C8B-B14F-4D97-AF65-F5344CB8AC3E}">
        <p14:creationId xmlns:p14="http://schemas.microsoft.com/office/powerpoint/2010/main" val="33527989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9514A9-84D4-4FB1-908B-04E68570963E}" type="datetimeFigureOut">
              <a:rPr lang="en-US" smtClean="0"/>
              <a:t>12/17/2022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A980349-6B7F-4D7B-BB3A-EFF64FF1A17D}" type="slidenum">
              <a:rPr lang="en-US" smtClean="0"/>
              <a:t>‹#›</a:t>
            </a:fld>
            <a:endParaRPr lang="en-US"/>
          </a:p>
        </p:txBody>
      </p:sp>
    </p:spTree>
    <p:extLst>
      <p:ext uri="{BB962C8B-B14F-4D97-AF65-F5344CB8AC3E}">
        <p14:creationId xmlns:p14="http://schemas.microsoft.com/office/powerpoint/2010/main" val="14112478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19514A9-84D4-4FB1-908B-04E68570963E}" type="datetimeFigureOut">
              <a:rPr lang="en-US" smtClean="0"/>
              <a:t>12/17/2022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A980349-6B7F-4D7B-BB3A-EFF64FF1A17D}" type="slidenum">
              <a:rPr lang="en-US" smtClean="0"/>
              <a:t>‹#›</a:t>
            </a:fld>
            <a:endParaRPr lang="en-US"/>
          </a:p>
        </p:txBody>
      </p:sp>
    </p:spTree>
    <p:extLst>
      <p:ext uri="{BB962C8B-B14F-4D97-AF65-F5344CB8AC3E}">
        <p14:creationId xmlns:p14="http://schemas.microsoft.com/office/powerpoint/2010/main" val="25669466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19514A9-84D4-4FB1-908B-04E68570963E}" type="datetimeFigureOut">
              <a:rPr lang="en-US" smtClean="0"/>
              <a:t>12/17/2022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A980349-6B7F-4D7B-BB3A-EFF64FF1A17D}" type="slidenum">
              <a:rPr lang="en-US" smtClean="0"/>
              <a:t>‹#›</a:t>
            </a:fld>
            <a:endParaRPr lang="en-US"/>
          </a:p>
        </p:txBody>
      </p:sp>
    </p:spTree>
    <p:extLst>
      <p:ext uri="{BB962C8B-B14F-4D97-AF65-F5344CB8AC3E}">
        <p14:creationId xmlns:p14="http://schemas.microsoft.com/office/powerpoint/2010/main" val="12092285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9514A9-84D4-4FB1-908B-04E68570963E}" type="datetimeFigureOut">
              <a:rPr lang="en-US" smtClean="0"/>
              <a:t>12/17/2022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980349-6B7F-4D7B-BB3A-EFF64FF1A17D}" type="slidenum">
              <a:rPr lang="en-US" smtClean="0"/>
              <a:t>‹#›</a:t>
            </a:fld>
            <a:endParaRPr lang="en-US"/>
          </a:p>
        </p:txBody>
      </p:sp>
    </p:spTree>
    <p:extLst>
      <p:ext uri="{BB962C8B-B14F-4D97-AF65-F5344CB8AC3E}">
        <p14:creationId xmlns:p14="http://schemas.microsoft.com/office/powerpoint/2010/main" val="15355285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9514A9-84D4-4FB1-908B-04E68570963E}" type="datetimeFigureOut">
              <a:rPr lang="en-US" smtClean="0"/>
              <a:t>12/17/2022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980349-6B7F-4D7B-BB3A-EFF64FF1A17D}" type="slidenum">
              <a:rPr lang="en-US" smtClean="0"/>
              <a:t>‹#›</a:t>
            </a:fld>
            <a:endParaRPr lang="en-US"/>
          </a:p>
        </p:txBody>
      </p:sp>
    </p:spTree>
    <p:extLst>
      <p:ext uri="{BB962C8B-B14F-4D97-AF65-F5344CB8AC3E}">
        <p14:creationId xmlns:p14="http://schemas.microsoft.com/office/powerpoint/2010/main" val="17101196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9514A9-84D4-4FB1-908B-04E68570963E}" type="datetimeFigureOut">
              <a:rPr lang="en-US" smtClean="0"/>
              <a:t>12/17/2022</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980349-6B7F-4D7B-BB3A-EFF64FF1A17D}" type="slidenum">
              <a:rPr lang="en-US" smtClean="0"/>
              <a:t>‹#›</a:t>
            </a:fld>
            <a:endParaRPr lang="en-US"/>
          </a:p>
        </p:txBody>
      </p:sp>
      <p:pic>
        <p:nvPicPr>
          <p:cNvPr id="1026" name="Picture 2" descr="Image result for mountain in galilee">
            <a:extLst>
              <a:ext uri="{FF2B5EF4-FFF2-40B4-BE49-F238E27FC236}">
                <a16:creationId xmlns:a16="http://schemas.microsoft.com/office/drawing/2014/main" id="{6416086E-1E13-4587-A2D1-526A8B525A52}"/>
              </a:ext>
            </a:extLst>
          </p:cNvPr>
          <p:cNvPicPr>
            <a:picLocks noChangeAspect="1" noChangeArrowheads="1"/>
          </p:cNvPicPr>
          <p:nvPr userDrawn="1"/>
        </p:nvPicPr>
        <p:blipFill rotWithShape="1">
          <a:blip r:embed="rId13">
            <a:lum bright="70000" contrast="-70000"/>
            <a:extLst>
              <a:ext uri="{28A0092B-C50C-407E-A947-70E740481C1C}">
                <a14:useLocalDpi xmlns:a14="http://schemas.microsoft.com/office/drawing/2010/main" val="0"/>
              </a:ext>
            </a:extLst>
          </a:blip>
          <a:srcRect l="6013" r="6013"/>
          <a:stretch/>
        </p:blipFill>
        <p:spPr bwMode="auto">
          <a:xfrm>
            <a:off x="0" y="0"/>
            <a:ext cx="12192000" cy="69166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779379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9514A9-84D4-4FB1-908B-04E68570963E}" type="datetimeFigureOut">
              <a:rPr lang="en-US" smtClean="0"/>
              <a:t>12/17/2022</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980349-6B7F-4D7B-BB3A-EFF64FF1A17D}" type="slidenum">
              <a:rPr lang="en-US" smtClean="0"/>
              <a:t>‹#›</a:t>
            </a:fld>
            <a:endParaRPr lang="en-US"/>
          </a:p>
        </p:txBody>
      </p:sp>
      <p:cxnSp>
        <p:nvCxnSpPr>
          <p:cNvPr id="8" name="Straight Arrow Connector 7">
            <a:extLst>
              <a:ext uri="{FF2B5EF4-FFF2-40B4-BE49-F238E27FC236}">
                <a16:creationId xmlns:a16="http://schemas.microsoft.com/office/drawing/2014/main" id="{083A7523-CFB5-4E5A-9F7B-9A4163E0AD11}"/>
              </a:ext>
            </a:extLst>
          </p:cNvPr>
          <p:cNvCxnSpPr/>
          <p:nvPr userDrawn="1"/>
        </p:nvCxnSpPr>
        <p:spPr>
          <a:xfrm>
            <a:off x="838200" y="365127"/>
            <a:ext cx="0" cy="5811837"/>
          </a:xfrm>
          <a:prstGeom prst="straightConnector1">
            <a:avLst/>
          </a:prstGeom>
          <a:ln w="5715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6BD1D23F-B745-47A7-BE74-8AED7AA2357F}"/>
              </a:ext>
            </a:extLst>
          </p:cNvPr>
          <p:cNvCxnSpPr/>
          <p:nvPr userDrawn="1"/>
        </p:nvCxnSpPr>
        <p:spPr>
          <a:xfrm>
            <a:off x="838199" y="365126"/>
            <a:ext cx="10672099" cy="0"/>
          </a:xfrm>
          <a:prstGeom prst="straightConnector1">
            <a:avLst/>
          </a:prstGeom>
          <a:ln w="57150">
            <a:solidFill>
              <a:srgbClr val="0070C0"/>
            </a:solidFill>
            <a:tailEnd type="triangle"/>
          </a:ln>
        </p:spPr>
        <p:style>
          <a:lnRef idx="1">
            <a:schemeClr val="accent1"/>
          </a:lnRef>
          <a:fillRef idx="0">
            <a:schemeClr val="accent1"/>
          </a:fillRef>
          <a:effectRef idx="0">
            <a:schemeClr val="accent1"/>
          </a:effectRef>
          <a:fontRef idx="minor">
            <a:schemeClr val="tx1"/>
          </a:fontRef>
        </p:style>
      </p:cxnSp>
      <p:pic>
        <p:nvPicPr>
          <p:cNvPr id="1026" name="Picture 2" descr="Image result for mountain in galilee">
            <a:extLst>
              <a:ext uri="{FF2B5EF4-FFF2-40B4-BE49-F238E27FC236}">
                <a16:creationId xmlns:a16="http://schemas.microsoft.com/office/drawing/2014/main" id="{6416086E-1E13-4587-A2D1-526A8B525A52}"/>
              </a:ext>
            </a:extLst>
          </p:cNvPr>
          <p:cNvPicPr>
            <a:picLocks noChangeAspect="1" noChangeArrowheads="1"/>
          </p:cNvPicPr>
          <p:nvPr userDrawn="1"/>
        </p:nvPicPr>
        <p:blipFill rotWithShape="1">
          <a:blip r:embed="rId13">
            <a:extLst>
              <a:ext uri="{28A0092B-C50C-407E-A947-70E740481C1C}">
                <a14:useLocalDpi xmlns:a14="http://schemas.microsoft.com/office/drawing/2010/main" val="0"/>
              </a:ext>
            </a:extLst>
          </a:blip>
          <a:srcRect l="6013" r="6013"/>
          <a:stretch/>
        </p:blipFill>
        <p:spPr bwMode="auto">
          <a:xfrm>
            <a:off x="838198" y="353044"/>
            <a:ext cx="2308125" cy="1309426"/>
          </a:xfrm>
          <a:prstGeom prst="rect">
            <a:avLst/>
          </a:prstGeom>
          <a:ln w="38100" cap="sq">
            <a:solidFill>
              <a:srgbClr val="0070C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523419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9514A9-84D4-4FB1-908B-04E68570963E}" type="datetimeFigureOut">
              <a:rPr lang="en-US" smtClean="0"/>
              <a:t>12/17/2022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980349-6B7F-4D7B-BB3A-EFF64FF1A17D}" type="slidenum">
              <a:rPr lang="en-US" smtClean="0"/>
              <a:t>‹#›</a:t>
            </a:fld>
            <a:endParaRPr lang="en-US"/>
          </a:p>
        </p:txBody>
      </p:sp>
      <p:cxnSp>
        <p:nvCxnSpPr>
          <p:cNvPr id="7" name="Straight Arrow Connector 6">
            <a:extLst>
              <a:ext uri="{FF2B5EF4-FFF2-40B4-BE49-F238E27FC236}">
                <a16:creationId xmlns:a16="http://schemas.microsoft.com/office/drawing/2014/main" id="{8F99A1E0-D0EC-3EFF-64B1-FD81CA9A0508}"/>
              </a:ext>
            </a:extLst>
          </p:cNvPr>
          <p:cNvCxnSpPr/>
          <p:nvPr userDrawn="1"/>
        </p:nvCxnSpPr>
        <p:spPr>
          <a:xfrm>
            <a:off x="838200" y="365127"/>
            <a:ext cx="0" cy="5811837"/>
          </a:xfrm>
          <a:prstGeom prst="straightConnector1">
            <a:avLst/>
          </a:prstGeom>
          <a:ln w="5715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AE1DB9B2-4DC5-57FD-2F89-E2E4CAA5FA8B}"/>
              </a:ext>
            </a:extLst>
          </p:cNvPr>
          <p:cNvCxnSpPr/>
          <p:nvPr userDrawn="1"/>
        </p:nvCxnSpPr>
        <p:spPr>
          <a:xfrm>
            <a:off x="838199" y="365126"/>
            <a:ext cx="10672099" cy="0"/>
          </a:xfrm>
          <a:prstGeom prst="straightConnector1">
            <a:avLst/>
          </a:prstGeom>
          <a:ln w="57150">
            <a:solidFill>
              <a:srgbClr val="0070C0"/>
            </a:solidFill>
            <a:tailEnd type="triangle"/>
          </a:ln>
        </p:spPr>
        <p:style>
          <a:lnRef idx="1">
            <a:schemeClr val="accent1"/>
          </a:lnRef>
          <a:fillRef idx="0">
            <a:schemeClr val="accent1"/>
          </a:fillRef>
          <a:effectRef idx="0">
            <a:schemeClr val="accent1"/>
          </a:effectRef>
          <a:fontRef idx="minor">
            <a:schemeClr val="tx1"/>
          </a:fontRef>
        </p:style>
      </p:cxnSp>
      <p:pic>
        <p:nvPicPr>
          <p:cNvPr id="9" name="Picture 2" descr="Image result for mountain in galilee">
            <a:extLst>
              <a:ext uri="{FF2B5EF4-FFF2-40B4-BE49-F238E27FC236}">
                <a16:creationId xmlns:a16="http://schemas.microsoft.com/office/drawing/2014/main" id="{93AD3915-3C12-2FE5-DDB7-A88D07581CE5}"/>
              </a:ext>
            </a:extLst>
          </p:cNvPr>
          <p:cNvPicPr>
            <a:picLocks noChangeAspect="1" noChangeArrowheads="1"/>
          </p:cNvPicPr>
          <p:nvPr userDrawn="1"/>
        </p:nvPicPr>
        <p:blipFill rotWithShape="1">
          <a:blip r:embed="rId13">
            <a:extLst>
              <a:ext uri="{28A0092B-C50C-407E-A947-70E740481C1C}">
                <a14:useLocalDpi xmlns:a14="http://schemas.microsoft.com/office/drawing/2010/main" val="0"/>
              </a:ext>
            </a:extLst>
          </a:blip>
          <a:srcRect l="6013" r="6013"/>
          <a:stretch/>
        </p:blipFill>
        <p:spPr bwMode="auto">
          <a:xfrm>
            <a:off x="838198" y="353044"/>
            <a:ext cx="2308125" cy="1309426"/>
          </a:xfrm>
          <a:prstGeom prst="rect">
            <a:avLst/>
          </a:prstGeom>
          <a:ln w="38100" cap="sq">
            <a:solidFill>
              <a:srgbClr val="0070C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4762387"/>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025865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A99CBDC-EC98-50C2-B186-BFED1DE0122C}"/>
              </a:ext>
            </a:extLst>
          </p:cNvPr>
          <p:cNvSpPr/>
          <p:nvPr/>
        </p:nvSpPr>
        <p:spPr>
          <a:xfrm>
            <a:off x="680199" y="168603"/>
            <a:ext cx="11225473" cy="3327834"/>
          </a:xfrm>
          <a:prstGeom prst="rect">
            <a:avLst/>
          </a:prstGeom>
          <a:noFill/>
        </p:spPr>
        <p:txBody>
          <a:bodyPr wrap="square" lIns="91440" tIns="45720" rIns="91440" bIns="45720">
            <a:spAutoFit/>
          </a:bodyPr>
          <a:lstStyle/>
          <a:p>
            <a:pPr algn="ctr">
              <a:lnSpc>
                <a:spcPct val="90000"/>
              </a:lnSpc>
            </a:pPr>
            <a:r>
              <a:rPr lang="en-US" sz="5800" dirty="0">
                <a:ln w="0"/>
                <a:solidFill>
                  <a:schemeClr val="bg1"/>
                </a:solidFill>
                <a:effectLst>
                  <a:reflection blurRad="6350" stA="53000" endA="300" endPos="35500" dir="5400000" sy="-90000" algn="bl" rotWithShape="0"/>
                </a:effectLst>
                <a:latin typeface="AR BERKLEY" panose="02000000000000000000" pitchFamily="2" charset="0"/>
              </a:rPr>
              <a:t>Sermon on the Mount</a:t>
            </a:r>
          </a:p>
          <a:p>
            <a:pPr algn="ctr">
              <a:lnSpc>
                <a:spcPct val="90000"/>
              </a:lnSpc>
            </a:pPr>
            <a:r>
              <a:rPr lang="en-US" sz="5800" dirty="0">
                <a:ln w="0"/>
                <a:solidFill>
                  <a:schemeClr val="bg1"/>
                </a:solidFill>
                <a:effectLst>
                  <a:reflection blurRad="6350" stA="53000" endA="300" endPos="35500" dir="5400000" sy="-90000" algn="bl" rotWithShape="0"/>
                </a:effectLst>
                <a:latin typeface="AR BERKLEY" panose="02000000000000000000" pitchFamily="2" charset="0"/>
              </a:rPr>
              <a:t>Matthew 5-7</a:t>
            </a:r>
          </a:p>
          <a:p>
            <a:pPr algn="ctr">
              <a:lnSpc>
                <a:spcPct val="90000"/>
              </a:lnSpc>
            </a:pPr>
            <a:r>
              <a:rPr lang="en-US" sz="5800" dirty="0">
                <a:ln w="0"/>
                <a:solidFill>
                  <a:schemeClr val="bg1"/>
                </a:solidFill>
                <a:effectLst>
                  <a:reflection blurRad="6350" stA="53000" endA="300" endPos="35500" dir="5400000" sy="-90000" algn="bl" rotWithShape="0"/>
                </a:effectLst>
                <a:latin typeface="AR BERKLEY" panose="02000000000000000000" pitchFamily="2" charset="0"/>
              </a:rPr>
              <a:t>“Avoiding Anxiety”</a:t>
            </a:r>
          </a:p>
          <a:p>
            <a:pPr algn="ctr">
              <a:lnSpc>
                <a:spcPct val="90000"/>
              </a:lnSpc>
            </a:pPr>
            <a:r>
              <a:rPr lang="en-US" sz="5800" dirty="0">
                <a:ln w="0"/>
                <a:solidFill>
                  <a:schemeClr val="bg1"/>
                </a:solidFill>
                <a:effectLst>
                  <a:reflection blurRad="6350" stA="53000" endA="300" endPos="35500" dir="5400000" sy="-90000" algn="bl" rotWithShape="0"/>
                </a:effectLst>
                <a:latin typeface="AR BERKLEY" panose="02000000000000000000" pitchFamily="2" charset="0"/>
              </a:rPr>
              <a:t>Matthew 6:25-34</a:t>
            </a:r>
          </a:p>
        </p:txBody>
      </p:sp>
      <p:pic>
        <p:nvPicPr>
          <p:cNvPr id="5" name="Picture 4" descr="Text&#10;&#10;Description automatically generated">
            <a:extLst>
              <a:ext uri="{FF2B5EF4-FFF2-40B4-BE49-F238E27FC236}">
                <a16:creationId xmlns:a16="http://schemas.microsoft.com/office/drawing/2014/main" id="{9C5CEE4F-58DB-F2EB-206D-5B434E78EA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5830" y="3585895"/>
            <a:ext cx="4560339" cy="3035992"/>
          </a:xfrm>
          <a:prstGeom prst="rect">
            <a:avLst/>
          </a:prstGeom>
        </p:spPr>
      </p:pic>
    </p:spTree>
    <p:extLst>
      <p:ext uri="{BB962C8B-B14F-4D97-AF65-F5344CB8AC3E}">
        <p14:creationId xmlns:p14="http://schemas.microsoft.com/office/powerpoint/2010/main" val="8992345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71B057B-3DC2-103D-F536-8A8C3EE16EAB}"/>
              </a:ext>
            </a:extLst>
          </p:cNvPr>
          <p:cNvSpPr txBox="1"/>
          <p:nvPr/>
        </p:nvSpPr>
        <p:spPr>
          <a:xfrm>
            <a:off x="552262" y="669956"/>
            <a:ext cx="10320950" cy="707886"/>
          </a:xfrm>
          <a:prstGeom prst="rect">
            <a:avLst/>
          </a:prstGeom>
          <a:noFill/>
        </p:spPr>
        <p:txBody>
          <a:bodyPr wrap="square" rtlCol="0">
            <a:spAutoFit/>
          </a:bodyPr>
          <a:lstStyle/>
          <a:p>
            <a:pPr algn="ctr"/>
            <a:r>
              <a:rPr lang="en-US" sz="4000" dirty="0">
                <a:solidFill>
                  <a:schemeClr val="bg1"/>
                </a:solidFill>
              </a:rPr>
              <a:t>HOW MANY PEOPLE ARE STRESSED IN 2022?</a:t>
            </a:r>
            <a:endParaRPr lang="en-US" sz="2400" dirty="0">
              <a:solidFill>
                <a:schemeClr val="bg1"/>
              </a:solidFill>
            </a:endParaRPr>
          </a:p>
        </p:txBody>
      </p:sp>
      <p:sp>
        <p:nvSpPr>
          <p:cNvPr id="6" name="TextBox 5">
            <a:extLst>
              <a:ext uri="{FF2B5EF4-FFF2-40B4-BE49-F238E27FC236}">
                <a16:creationId xmlns:a16="http://schemas.microsoft.com/office/drawing/2014/main" id="{1C2CDD67-1CC3-482E-40D6-E98CDEFB9D46}"/>
              </a:ext>
            </a:extLst>
          </p:cNvPr>
          <p:cNvSpPr txBox="1"/>
          <p:nvPr/>
        </p:nvSpPr>
        <p:spPr>
          <a:xfrm>
            <a:off x="1899719" y="1377842"/>
            <a:ext cx="8392562" cy="4549835"/>
          </a:xfrm>
          <a:prstGeom prst="rect">
            <a:avLst/>
          </a:prstGeom>
          <a:noFill/>
        </p:spPr>
        <p:txBody>
          <a:bodyPr wrap="square">
            <a:spAutoFit/>
          </a:bodyPr>
          <a:lstStyle/>
          <a:p>
            <a:pPr>
              <a:lnSpc>
                <a:spcPct val="150000"/>
              </a:lnSpc>
            </a:pPr>
            <a:r>
              <a:rPr lang="en-US" sz="2800" b="1" i="0" u="none" strike="noStrike" dirty="0">
                <a:solidFill>
                  <a:schemeClr val="bg1"/>
                </a:solidFill>
              </a:rPr>
              <a:t>Around </a:t>
            </a:r>
            <a:r>
              <a:rPr lang="en-US" sz="2800" b="1" i="0" u="none" strike="noStrike" dirty="0">
                <a:highlight>
                  <a:srgbClr val="C0C0C0"/>
                </a:highlight>
              </a:rPr>
              <a:t>33% </a:t>
            </a:r>
            <a:r>
              <a:rPr lang="en-US" sz="2800" b="1" i="0" u="none" strike="noStrike" dirty="0">
                <a:solidFill>
                  <a:schemeClr val="bg1"/>
                </a:solidFill>
              </a:rPr>
              <a:t>of people report feeling extreme stress. </a:t>
            </a:r>
          </a:p>
          <a:p>
            <a:pPr>
              <a:lnSpc>
                <a:spcPct val="150000"/>
              </a:lnSpc>
            </a:pPr>
            <a:r>
              <a:rPr lang="en-US" sz="2800" b="1" i="0" strike="noStrike" dirty="0">
                <a:solidFill>
                  <a:schemeClr val="bg1"/>
                </a:solidFill>
              </a:rPr>
              <a:t>Stress, anxiety, and depression </a:t>
            </a:r>
            <a:r>
              <a:rPr lang="en-US" sz="2800" b="1" i="0" u="none" strike="noStrike" dirty="0">
                <a:solidFill>
                  <a:schemeClr val="bg1"/>
                </a:solidFill>
              </a:rPr>
              <a:t>cost the global economy around </a:t>
            </a:r>
            <a:r>
              <a:rPr lang="en-US" sz="2800" b="1" i="0" u="none" strike="noStrike" dirty="0">
                <a:highlight>
                  <a:srgbClr val="C0C0C0"/>
                </a:highlight>
              </a:rPr>
              <a:t>$1 trillion </a:t>
            </a:r>
            <a:r>
              <a:rPr lang="en-US" sz="2800" b="1" i="0" u="none" strike="noStrike" dirty="0">
                <a:solidFill>
                  <a:schemeClr val="bg1"/>
                </a:solidFill>
              </a:rPr>
              <a:t>in lost productivity.</a:t>
            </a:r>
          </a:p>
          <a:p>
            <a:pPr>
              <a:lnSpc>
                <a:spcPct val="150000"/>
              </a:lnSpc>
            </a:pPr>
            <a:r>
              <a:rPr lang="en-US" sz="2800" b="1" i="0" u="none" strike="noStrike" dirty="0">
                <a:solidFill>
                  <a:schemeClr val="bg1"/>
                </a:solidFill>
              </a:rPr>
              <a:t> </a:t>
            </a:r>
            <a:r>
              <a:rPr lang="en-US" sz="2800" b="1" i="0" u="sng" strike="noStrike" dirty="0">
                <a:highlight>
                  <a:srgbClr val="C0C0C0"/>
                </a:highlight>
              </a:rPr>
              <a:t>77</a:t>
            </a:r>
            <a:r>
              <a:rPr lang="en-US" sz="2800" b="1" i="0" u="none" strike="noStrike" dirty="0">
                <a:highlight>
                  <a:srgbClr val="C0C0C0"/>
                </a:highlight>
              </a:rPr>
              <a:t>%</a:t>
            </a:r>
            <a:r>
              <a:rPr lang="en-US" sz="2800" b="1" i="0" u="none" strike="noStrike" dirty="0">
                <a:solidFill>
                  <a:schemeClr val="bg1"/>
                </a:solidFill>
              </a:rPr>
              <a:t> of people report feeling stress that affects their physical health negatively. </a:t>
            </a:r>
          </a:p>
          <a:p>
            <a:pPr>
              <a:lnSpc>
                <a:spcPct val="150000"/>
              </a:lnSpc>
            </a:pPr>
            <a:r>
              <a:rPr lang="en-US" sz="2800" b="1" i="0" u="sng" strike="noStrike" dirty="0">
                <a:highlight>
                  <a:srgbClr val="C0C0C0"/>
                </a:highlight>
              </a:rPr>
              <a:t>73</a:t>
            </a:r>
            <a:r>
              <a:rPr lang="en-US" sz="2800" b="1" i="0" u="none" strike="noStrike" dirty="0">
                <a:highlight>
                  <a:srgbClr val="C0C0C0"/>
                </a:highlight>
              </a:rPr>
              <a:t>% </a:t>
            </a:r>
            <a:r>
              <a:rPr lang="en-US" sz="2800" b="1" i="0" u="none" strike="noStrike" dirty="0">
                <a:solidFill>
                  <a:schemeClr val="bg1"/>
                </a:solidFill>
              </a:rPr>
              <a:t>of people report feeling stress that impacts their mental health negatively.</a:t>
            </a:r>
            <a:endParaRPr lang="en-US" sz="2800" b="1" dirty="0">
              <a:solidFill>
                <a:schemeClr val="bg1"/>
              </a:solidFill>
            </a:endParaRPr>
          </a:p>
        </p:txBody>
      </p:sp>
    </p:spTree>
    <p:extLst>
      <p:ext uri="{BB962C8B-B14F-4D97-AF65-F5344CB8AC3E}">
        <p14:creationId xmlns:p14="http://schemas.microsoft.com/office/powerpoint/2010/main" val="275315236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p:cTn id="7" dur="500" fill="hold"/>
                                        <p:tgtEl>
                                          <p:spTgt spid="6">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6">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6">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 calcmode="lin" valueType="num">
                                      <p:cBhvr>
                                        <p:cTn id="14" dur="500" fill="hold"/>
                                        <p:tgtEl>
                                          <p:spTgt spid="6">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6">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6">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 calcmode="lin" valueType="num">
                                      <p:cBhvr>
                                        <p:cTn id="21" dur="500" fill="hold"/>
                                        <p:tgtEl>
                                          <p:spTgt spid="6">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6">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6">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6">
                                            <p:txEl>
                                              <p:pRg st="3" end="3"/>
                                            </p:txEl>
                                          </p:spTgt>
                                        </p:tgtEl>
                                        <p:attrNameLst>
                                          <p:attrName>style.visibility</p:attrName>
                                        </p:attrNameLst>
                                      </p:cBhvr>
                                      <p:to>
                                        <p:strVal val="visible"/>
                                      </p:to>
                                    </p:set>
                                    <p:anim calcmode="lin" valueType="num">
                                      <p:cBhvr>
                                        <p:cTn id="28" dur="500" fill="hold"/>
                                        <p:tgtEl>
                                          <p:spTgt spid="6">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6">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58969E6-725A-4485-A6DE-EDD83833F6AC}"/>
              </a:ext>
            </a:extLst>
          </p:cNvPr>
          <p:cNvSpPr/>
          <p:nvPr/>
        </p:nvSpPr>
        <p:spPr>
          <a:xfrm>
            <a:off x="1267484" y="389093"/>
            <a:ext cx="1608133" cy="1187505"/>
          </a:xfrm>
          <a:prstGeom prst="rect">
            <a:avLst/>
          </a:prstGeom>
          <a:noFill/>
        </p:spPr>
        <p:txBody>
          <a:bodyPr wrap="none" lIns="91440" tIns="45720" rIns="91440" bIns="45720">
            <a:spAutoFit/>
          </a:bodyPr>
          <a:lstStyle/>
          <a:p>
            <a:pPr algn="ctr">
              <a:lnSpc>
                <a:spcPts val="2800"/>
              </a:lnSpc>
            </a:pPr>
            <a:r>
              <a:rPr lang="en-US" sz="2800" dirty="0">
                <a:ln w="0"/>
                <a:solidFill>
                  <a:schemeClr val="bg1"/>
                </a:solidFill>
                <a:effectLst>
                  <a:outerShdw blurRad="38100" dist="38100" dir="2700000" algn="tl">
                    <a:srgbClr val="000000">
                      <a:alpha val="43137"/>
                    </a:srgbClr>
                  </a:outerShdw>
                  <a:reflection blurRad="6350" stA="53000" endA="300" endPos="35500" dir="5400000" sy="-90000" algn="bl" rotWithShape="0"/>
                </a:effectLst>
                <a:latin typeface="AR BERKLEY" panose="02000000000000000000" pitchFamily="2" charset="0"/>
              </a:rPr>
              <a:t>Sermon </a:t>
            </a:r>
          </a:p>
          <a:p>
            <a:pPr algn="ctr">
              <a:lnSpc>
                <a:spcPts val="2800"/>
              </a:lnSpc>
            </a:pPr>
            <a:r>
              <a:rPr lang="en-US" sz="2800" dirty="0">
                <a:ln w="0"/>
                <a:solidFill>
                  <a:schemeClr val="bg1"/>
                </a:solidFill>
                <a:effectLst>
                  <a:outerShdw blurRad="38100" dist="38100" dir="2700000" algn="tl">
                    <a:srgbClr val="000000">
                      <a:alpha val="43137"/>
                    </a:srgbClr>
                  </a:outerShdw>
                  <a:reflection blurRad="6350" stA="53000" endA="300" endPos="35500" dir="5400000" sy="-90000" algn="bl" rotWithShape="0"/>
                </a:effectLst>
                <a:latin typeface="AR BERKLEY" panose="02000000000000000000" pitchFamily="2" charset="0"/>
              </a:rPr>
              <a:t>on</a:t>
            </a:r>
          </a:p>
          <a:p>
            <a:pPr algn="ctr">
              <a:lnSpc>
                <a:spcPts val="2800"/>
              </a:lnSpc>
            </a:pPr>
            <a:r>
              <a:rPr lang="en-US" sz="2800" dirty="0">
                <a:ln w="0"/>
                <a:solidFill>
                  <a:schemeClr val="bg1"/>
                </a:solidFill>
                <a:effectLst>
                  <a:outerShdw blurRad="38100" dist="38100" dir="2700000" algn="tl">
                    <a:srgbClr val="000000">
                      <a:alpha val="43137"/>
                    </a:srgbClr>
                  </a:outerShdw>
                  <a:reflection blurRad="6350" stA="53000" endA="300" endPos="35500" dir="5400000" sy="-90000" algn="bl" rotWithShape="0"/>
                </a:effectLst>
                <a:latin typeface="AR BERKLEY" panose="02000000000000000000" pitchFamily="2" charset="0"/>
              </a:rPr>
              <a:t>the Mount</a:t>
            </a:r>
          </a:p>
        </p:txBody>
      </p:sp>
      <p:sp>
        <p:nvSpPr>
          <p:cNvPr id="3" name="TextBox 2">
            <a:extLst>
              <a:ext uri="{FF2B5EF4-FFF2-40B4-BE49-F238E27FC236}">
                <a16:creationId xmlns:a16="http://schemas.microsoft.com/office/drawing/2014/main" id="{19F6173B-D23B-4184-A9CC-114C31693D92}"/>
              </a:ext>
            </a:extLst>
          </p:cNvPr>
          <p:cNvSpPr txBox="1"/>
          <p:nvPr/>
        </p:nvSpPr>
        <p:spPr>
          <a:xfrm>
            <a:off x="3535193" y="569411"/>
            <a:ext cx="6745111" cy="769441"/>
          </a:xfrm>
          <a:prstGeom prst="rect">
            <a:avLst/>
          </a:prstGeom>
          <a:noFill/>
          <a:effectLst>
            <a:outerShdw blurRad="50800" dist="12700" dir="5400000" algn="ctr" rotWithShape="0">
              <a:schemeClr val="bg1"/>
            </a:outerShdw>
          </a:effectLst>
        </p:spPr>
        <p:txBody>
          <a:bodyPr wrap="square" rtlCol="0">
            <a:spAutoFit/>
          </a:bodyPr>
          <a:lstStyle/>
          <a:p>
            <a:pPr algn="ctr"/>
            <a:r>
              <a:rPr lang="en-US" sz="4400" u="sng" dirty="0">
                <a:latin typeface="Arial Narrow" panose="020B0606020202030204" pitchFamily="34" charset="0"/>
                <a:cs typeface="Aldhabi" panose="020B0604020202020204" pitchFamily="2" charset="-78"/>
              </a:rPr>
              <a:t>TO HAVE A HAPPY LIFE</a:t>
            </a:r>
          </a:p>
        </p:txBody>
      </p:sp>
      <p:sp>
        <p:nvSpPr>
          <p:cNvPr id="4" name="TextBox 3">
            <a:extLst>
              <a:ext uri="{FF2B5EF4-FFF2-40B4-BE49-F238E27FC236}">
                <a16:creationId xmlns:a16="http://schemas.microsoft.com/office/drawing/2014/main" id="{0043D4B6-B7BA-428F-849B-229CC3FC7333}"/>
              </a:ext>
            </a:extLst>
          </p:cNvPr>
          <p:cNvSpPr txBox="1"/>
          <p:nvPr/>
        </p:nvSpPr>
        <p:spPr>
          <a:xfrm>
            <a:off x="1267484" y="1641163"/>
            <a:ext cx="10257577" cy="4475071"/>
          </a:xfrm>
          <a:prstGeom prst="rect">
            <a:avLst/>
          </a:prstGeom>
          <a:noFill/>
        </p:spPr>
        <p:txBody>
          <a:bodyPr wrap="square" rtlCol="0">
            <a:spAutoFit/>
          </a:bodyPr>
          <a:lstStyle/>
          <a:p>
            <a:pPr algn="ctr">
              <a:lnSpc>
                <a:spcPct val="120000"/>
              </a:lnSpc>
            </a:pPr>
            <a:r>
              <a:rPr lang="en-US" sz="4000" b="1" dirty="0"/>
              <a:t>Be able to determine the things that are ESSENTIAL &amp; NON-ESSENTIAL</a:t>
            </a:r>
          </a:p>
          <a:p>
            <a:pPr algn="ctr">
              <a:lnSpc>
                <a:spcPct val="120000"/>
              </a:lnSpc>
            </a:pPr>
            <a:r>
              <a:rPr lang="en-US" sz="4000" b="1" dirty="0"/>
              <a:t>Need to be able to FOCUS in on what our REAL NEEDS are vs NON-NEEDS</a:t>
            </a:r>
          </a:p>
          <a:p>
            <a:pPr algn="ctr">
              <a:lnSpc>
                <a:spcPct val="120000"/>
              </a:lnSpc>
            </a:pPr>
            <a:r>
              <a:rPr lang="en-US" sz="4000" b="1" dirty="0"/>
              <a:t>Alleviates Stress Which Is A Silent Killer of Many In The World Today</a:t>
            </a:r>
          </a:p>
        </p:txBody>
      </p:sp>
    </p:spTree>
    <p:extLst>
      <p:ext uri="{BB962C8B-B14F-4D97-AF65-F5344CB8AC3E}">
        <p14:creationId xmlns:p14="http://schemas.microsoft.com/office/powerpoint/2010/main" val="3646299283"/>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 calcmode="lin" valueType="num">
                                      <p:cBhvr>
                                        <p:cTn id="14"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 calcmode="lin" valueType="num">
                                      <p:cBhvr>
                                        <p:cTn id="21"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A99CBDC-EC98-50C2-B186-BFED1DE0122C}"/>
              </a:ext>
            </a:extLst>
          </p:cNvPr>
          <p:cNvSpPr/>
          <p:nvPr/>
        </p:nvSpPr>
        <p:spPr>
          <a:xfrm>
            <a:off x="662092" y="485474"/>
            <a:ext cx="11225473" cy="2554545"/>
          </a:xfrm>
          <a:prstGeom prst="rect">
            <a:avLst/>
          </a:prstGeom>
          <a:noFill/>
        </p:spPr>
        <p:txBody>
          <a:bodyPr wrap="square" lIns="91440" tIns="45720" rIns="91440" bIns="45720">
            <a:spAutoFit/>
          </a:bodyPr>
          <a:lstStyle/>
          <a:p>
            <a:pPr algn="ctr"/>
            <a:r>
              <a:rPr lang="en-US" sz="8000" dirty="0">
                <a:ln w="0"/>
                <a:solidFill>
                  <a:schemeClr val="bg1"/>
                </a:solidFill>
                <a:effectLst>
                  <a:reflection blurRad="6350" stA="53000" endA="300" endPos="35500" dir="5400000" sy="-90000" algn="bl" rotWithShape="0"/>
                </a:effectLst>
                <a:latin typeface="Bookman Old Style" panose="02050604050505020204" pitchFamily="18" charset="0"/>
              </a:rPr>
              <a:t>The Great Care Of God</a:t>
            </a:r>
          </a:p>
        </p:txBody>
      </p:sp>
      <p:sp>
        <p:nvSpPr>
          <p:cNvPr id="2" name="TextBox 1">
            <a:extLst>
              <a:ext uri="{FF2B5EF4-FFF2-40B4-BE49-F238E27FC236}">
                <a16:creationId xmlns:a16="http://schemas.microsoft.com/office/drawing/2014/main" id="{A83533B8-A75C-8477-CA0F-D13787C2ECF6}"/>
              </a:ext>
            </a:extLst>
          </p:cNvPr>
          <p:cNvSpPr txBox="1"/>
          <p:nvPr/>
        </p:nvSpPr>
        <p:spPr>
          <a:xfrm>
            <a:off x="1193231" y="3125573"/>
            <a:ext cx="10163193" cy="3139321"/>
          </a:xfrm>
          <a:prstGeom prst="rect">
            <a:avLst/>
          </a:prstGeom>
          <a:noFill/>
        </p:spPr>
        <p:txBody>
          <a:bodyPr wrap="square" rtlCol="0">
            <a:spAutoFit/>
          </a:bodyPr>
          <a:lstStyle/>
          <a:p>
            <a:pPr algn="ctr"/>
            <a:r>
              <a:rPr lang="en-US" sz="6600" dirty="0">
                <a:solidFill>
                  <a:schemeClr val="bg1"/>
                </a:solidFill>
              </a:rPr>
              <a:t>God is Powerful</a:t>
            </a:r>
          </a:p>
          <a:p>
            <a:pPr algn="ctr"/>
            <a:r>
              <a:rPr lang="en-US" sz="6600" dirty="0">
                <a:solidFill>
                  <a:schemeClr val="bg1"/>
                </a:solidFill>
              </a:rPr>
              <a:t>We who Trust in God Can Live With Great Easiness</a:t>
            </a:r>
            <a:endParaRPr lang="en-US" sz="2000" dirty="0">
              <a:solidFill>
                <a:schemeClr val="bg1"/>
              </a:solidFill>
            </a:endParaRPr>
          </a:p>
        </p:txBody>
      </p:sp>
    </p:spTree>
    <p:extLst>
      <p:ext uri="{BB962C8B-B14F-4D97-AF65-F5344CB8AC3E}">
        <p14:creationId xmlns:p14="http://schemas.microsoft.com/office/powerpoint/2010/main" val="7712256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 calcmode="lin" valueType="num">
                                      <p:cBhvr>
                                        <p:cTn id="14"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2">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2">
                                            <p:txEl>
                                              <p:pRg st="1" end="1"/>
                                            </p:txEl>
                                          </p:spTgt>
                                        </p:tgtEl>
                                        <p:attrNameLst>
                                          <p:attrName>style.visibility</p:attrName>
                                        </p:attrNameLst>
                                      </p:cBhvr>
                                      <p:to>
                                        <p:strVal val="visible"/>
                                      </p:to>
                                    </p:set>
                                    <p:anim calcmode="lin" valueType="num">
                                      <p:cBhvr>
                                        <p:cTn id="21"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58969E6-725A-4485-A6DE-EDD83833F6AC}"/>
              </a:ext>
            </a:extLst>
          </p:cNvPr>
          <p:cNvSpPr/>
          <p:nvPr/>
        </p:nvSpPr>
        <p:spPr>
          <a:xfrm>
            <a:off x="1267484" y="389093"/>
            <a:ext cx="1608133" cy="1187505"/>
          </a:xfrm>
          <a:prstGeom prst="rect">
            <a:avLst/>
          </a:prstGeom>
          <a:noFill/>
        </p:spPr>
        <p:txBody>
          <a:bodyPr wrap="none" lIns="91440" tIns="45720" rIns="91440" bIns="45720">
            <a:spAutoFit/>
          </a:bodyPr>
          <a:lstStyle/>
          <a:p>
            <a:pPr algn="ctr">
              <a:lnSpc>
                <a:spcPts val="2800"/>
              </a:lnSpc>
            </a:pPr>
            <a:r>
              <a:rPr lang="en-US" sz="2800" dirty="0">
                <a:ln w="0"/>
                <a:solidFill>
                  <a:schemeClr val="bg1"/>
                </a:solidFill>
                <a:effectLst>
                  <a:outerShdw blurRad="38100" dist="38100" dir="2700000" algn="tl">
                    <a:srgbClr val="000000">
                      <a:alpha val="43137"/>
                    </a:srgbClr>
                  </a:outerShdw>
                  <a:reflection blurRad="6350" stA="53000" endA="300" endPos="35500" dir="5400000" sy="-90000" algn="bl" rotWithShape="0"/>
                </a:effectLst>
                <a:latin typeface="AR BERKLEY" panose="02000000000000000000" pitchFamily="2" charset="0"/>
              </a:rPr>
              <a:t>Sermon </a:t>
            </a:r>
          </a:p>
          <a:p>
            <a:pPr algn="ctr">
              <a:lnSpc>
                <a:spcPts val="2800"/>
              </a:lnSpc>
            </a:pPr>
            <a:r>
              <a:rPr lang="en-US" sz="2800" dirty="0">
                <a:ln w="0"/>
                <a:solidFill>
                  <a:schemeClr val="bg1"/>
                </a:solidFill>
                <a:effectLst>
                  <a:outerShdw blurRad="38100" dist="38100" dir="2700000" algn="tl">
                    <a:srgbClr val="000000">
                      <a:alpha val="43137"/>
                    </a:srgbClr>
                  </a:outerShdw>
                  <a:reflection blurRad="6350" stA="53000" endA="300" endPos="35500" dir="5400000" sy="-90000" algn="bl" rotWithShape="0"/>
                </a:effectLst>
                <a:latin typeface="AR BERKLEY" panose="02000000000000000000" pitchFamily="2" charset="0"/>
              </a:rPr>
              <a:t>on</a:t>
            </a:r>
          </a:p>
          <a:p>
            <a:pPr algn="ctr">
              <a:lnSpc>
                <a:spcPts val="2800"/>
              </a:lnSpc>
            </a:pPr>
            <a:r>
              <a:rPr lang="en-US" sz="2800" dirty="0">
                <a:ln w="0"/>
                <a:solidFill>
                  <a:schemeClr val="bg1"/>
                </a:solidFill>
                <a:effectLst>
                  <a:outerShdw blurRad="38100" dist="38100" dir="2700000" algn="tl">
                    <a:srgbClr val="000000">
                      <a:alpha val="43137"/>
                    </a:srgbClr>
                  </a:outerShdw>
                  <a:reflection blurRad="6350" stA="53000" endA="300" endPos="35500" dir="5400000" sy="-90000" algn="bl" rotWithShape="0"/>
                </a:effectLst>
                <a:latin typeface="AR BERKLEY" panose="02000000000000000000" pitchFamily="2" charset="0"/>
              </a:rPr>
              <a:t>the Mount</a:t>
            </a:r>
          </a:p>
        </p:txBody>
      </p:sp>
      <p:sp>
        <p:nvSpPr>
          <p:cNvPr id="3" name="TextBox 2">
            <a:extLst>
              <a:ext uri="{FF2B5EF4-FFF2-40B4-BE49-F238E27FC236}">
                <a16:creationId xmlns:a16="http://schemas.microsoft.com/office/drawing/2014/main" id="{19F6173B-D23B-4184-A9CC-114C31693D92}"/>
              </a:ext>
            </a:extLst>
          </p:cNvPr>
          <p:cNvSpPr txBox="1"/>
          <p:nvPr/>
        </p:nvSpPr>
        <p:spPr>
          <a:xfrm>
            <a:off x="3852064" y="807157"/>
            <a:ext cx="6745111" cy="769441"/>
          </a:xfrm>
          <a:prstGeom prst="rect">
            <a:avLst/>
          </a:prstGeom>
          <a:noFill/>
          <a:effectLst>
            <a:outerShdw blurRad="50800" dist="12700" dir="5400000" algn="ctr" rotWithShape="0">
              <a:schemeClr val="bg1"/>
            </a:outerShdw>
          </a:effectLst>
        </p:spPr>
        <p:txBody>
          <a:bodyPr wrap="square" rtlCol="0">
            <a:spAutoFit/>
          </a:bodyPr>
          <a:lstStyle/>
          <a:p>
            <a:pPr algn="ctr"/>
            <a:r>
              <a:rPr lang="en-US" sz="4400" u="sng" dirty="0">
                <a:latin typeface="Arial Narrow" panose="020B0606020202030204" pitchFamily="34" charset="0"/>
                <a:cs typeface="Aldhabi" panose="020B0604020202020204" pitchFamily="2" charset="-78"/>
              </a:rPr>
              <a:t>Matthew 6:25- 34</a:t>
            </a:r>
          </a:p>
        </p:txBody>
      </p:sp>
      <p:sp>
        <p:nvSpPr>
          <p:cNvPr id="4" name="TextBox 3">
            <a:extLst>
              <a:ext uri="{FF2B5EF4-FFF2-40B4-BE49-F238E27FC236}">
                <a16:creationId xmlns:a16="http://schemas.microsoft.com/office/drawing/2014/main" id="{0043D4B6-B7BA-428F-849B-229CC3FC7333}"/>
              </a:ext>
            </a:extLst>
          </p:cNvPr>
          <p:cNvSpPr txBox="1"/>
          <p:nvPr/>
        </p:nvSpPr>
        <p:spPr>
          <a:xfrm>
            <a:off x="1602827" y="1667139"/>
            <a:ext cx="10257577" cy="4524315"/>
          </a:xfrm>
          <a:prstGeom prst="rect">
            <a:avLst/>
          </a:prstGeom>
          <a:noFill/>
        </p:spPr>
        <p:txBody>
          <a:bodyPr wrap="square" rtlCol="0">
            <a:spAutoFit/>
          </a:bodyPr>
          <a:lstStyle/>
          <a:p>
            <a:r>
              <a:rPr lang="en-US" sz="3600" b="1" u="sng" dirty="0"/>
              <a:t>“DON’T WORRY”  V.25</a:t>
            </a:r>
          </a:p>
          <a:p>
            <a:r>
              <a:rPr lang="en-US" sz="3600" dirty="0"/>
              <a:t>“Take no thought”  KJV  “Be not anxious”  ASV “stop being worried” </a:t>
            </a:r>
            <a:r>
              <a:rPr lang="en-US" sz="3600" dirty="0" err="1"/>
              <a:t>ft.nt</a:t>
            </a:r>
            <a:r>
              <a:rPr lang="en-US" sz="3600" dirty="0"/>
              <a:t>. NASV</a:t>
            </a:r>
          </a:p>
          <a:p>
            <a:r>
              <a:rPr lang="en-US" sz="3600" dirty="0"/>
              <a:t>“Thought” was used in KJV as equivalent to anxiety or solicitude. </a:t>
            </a:r>
          </a:p>
          <a:p>
            <a:r>
              <a:rPr lang="en-US" sz="3600" dirty="0"/>
              <a:t>Care which is distracting the heart from the true purpose of life</a:t>
            </a:r>
          </a:p>
          <a:p>
            <a:r>
              <a:rPr lang="en-US" sz="3600" dirty="0"/>
              <a:t>Philippians 4:6,7 “Be anxious for nothing…”</a:t>
            </a:r>
          </a:p>
        </p:txBody>
      </p:sp>
    </p:spTree>
    <p:extLst>
      <p:ext uri="{BB962C8B-B14F-4D97-AF65-F5344CB8AC3E}">
        <p14:creationId xmlns:p14="http://schemas.microsoft.com/office/powerpoint/2010/main" val="3629437092"/>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1000"/>
                                        <p:tgtEl>
                                          <p:spTgt spid="4">
                                            <p:txEl>
                                              <p:pRg st="3" end="3"/>
                                            </p:txEl>
                                          </p:spTgt>
                                        </p:tgtEl>
                                      </p:cBhvr>
                                    </p:animEffect>
                                    <p:anim calcmode="lin" valueType="num">
                                      <p:cBhvr>
                                        <p:cTn id="2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Effect transition="in" filter="fade">
                                      <p:cBhvr>
                                        <p:cTn id="35" dur="1000"/>
                                        <p:tgtEl>
                                          <p:spTgt spid="4">
                                            <p:txEl>
                                              <p:pRg st="4" end="4"/>
                                            </p:txEl>
                                          </p:spTgt>
                                        </p:tgtEl>
                                      </p:cBhvr>
                                    </p:animEffect>
                                    <p:anim calcmode="lin" valueType="num">
                                      <p:cBhvr>
                                        <p:cTn id="36"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58969E6-725A-4485-A6DE-EDD83833F6AC}"/>
              </a:ext>
            </a:extLst>
          </p:cNvPr>
          <p:cNvSpPr/>
          <p:nvPr/>
        </p:nvSpPr>
        <p:spPr>
          <a:xfrm>
            <a:off x="1267484" y="389093"/>
            <a:ext cx="1608133" cy="1187505"/>
          </a:xfrm>
          <a:prstGeom prst="rect">
            <a:avLst/>
          </a:prstGeom>
          <a:noFill/>
        </p:spPr>
        <p:txBody>
          <a:bodyPr wrap="none" lIns="91440" tIns="45720" rIns="91440" bIns="45720">
            <a:spAutoFit/>
          </a:bodyPr>
          <a:lstStyle/>
          <a:p>
            <a:pPr algn="ctr">
              <a:lnSpc>
                <a:spcPts val="2800"/>
              </a:lnSpc>
            </a:pPr>
            <a:r>
              <a:rPr lang="en-US" sz="2800" dirty="0">
                <a:ln w="0"/>
                <a:solidFill>
                  <a:schemeClr val="bg1"/>
                </a:solidFill>
                <a:effectLst>
                  <a:outerShdw blurRad="38100" dist="38100" dir="2700000" algn="tl">
                    <a:srgbClr val="000000">
                      <a:alpha val="43137"/>
                    </a:srgbClr>
                  </a:outerShdw>
                  <a:reflection blurRad="6350" stA="53000" endA="300" endPos="35500" dir="5400000" sy="-90000" algn="bl" rotWithShape="0"/>
                </a:effectLst>
                <a:latin typeface="AR BERKLEY" panose="02000000000000000000" pitchFamily="2" charset="0"/>
              </a:rPr>
              <a:t>Sermon </a:t>
            </a:r>
          </a:p>
          <a:p>
            <a:pPr algn="ctr">
              <a:lnSpc>
                <a:spcPts val="2800"/>
              </a:lnSpc>
            </a:pPr>
            <a:r>
              <a:rPr lang="en-US" sz="2800" dirty="0">
                <a:ln w="0"/>
                <a:solidFill>
                  <a:schemeClr val="bg1"/>
                </a:solidFill>
                <a:effectLst>
                  <a:outerShdw blurRad="38100" dist="38100" dir="2700000" algn="tl">
                    <a:srgbClr val="000000">
                      <a:alpha val="43137"/>
                    </a:srgbClr>
                  </a:outerShdw>
                  <a:reflection blurRad="6350" stA="53000" endA="300" endPos="35500" dir="5400000" sy="-90000" algn="bl" rotWithShape="0"/>
                </a:effectLst>
                <a:latin typeface="AR BERKLEY" panose="02000000000000000000" pitchFamily="2" charset="0"/>
              </a:rPr>
              <a:t>on</a:t>
            </a:r>
          </a:p>
          <a:p>
            <a:pPr algn="ctr">
              <a:lnSpc>
                <a:spcPts val="2800"/>
              </a:lnSpc>
            </a:pPr>
            <a:r>
              <a:rPr lang="en-US" sz="2800" dirty="0">
                <a:ln w="0"/>
                <a:solidFill>
                  <a:schemeClr val="bg1"/>
                </a:solidFill>
                <a:effectLst>
                  <a:outerShdw blurRad="38100" dist="38100" dir="2700000" algn="tl">
                    <a:srgbClr val="000000">
                      <a:alpha val="43137"/>
                    </a:srgbClr>
                  </a:outerShdw>
                  <a:reflection blurRad="6350" stA="53000" endA="300" endPos="35500" dir="5400000" sy="-90000" algn="bl" rotWithShape="0"/>
                </a:effectLst>
                <a:latin typeface="AR BERKLEY" panose="02000000000000000000" pitchFamily="2" charset="0"/>
              </a:rPr>
              <a:t>the Mount</a:t>
            </a:r>
          </a:p>
        </p:txBody>
      </p:sp>
      <p:sp>
        <p:nvSpPr>
          <p:cNvPr id="3" name="TextBox 2">
            <a:extLst>
              <a:ext uri="{FF2B5EF4-FFF2-40B4-BE49-F238E27FC236}">
                <a16:creationId xmlns:a16="http://schemas.microsoft.com/office/drawing/2014/main" id="{19F6173B-D23B-4184-A9CC-114C31693D92}"/>
              </a:ext>
            </a:extLst>
          </p:cNvPr>
          <p:cNvSpPr txBox="1"/>
          <p:nvPr/>
        </p:nvSpPr>
        <p:spPr>
          <a:xfrm>
            <a:off x="3852064" y="807157"/>
            <a:ext cx="6745111" cy="769441"/>
          </a:xfrm>
          <a:prstGeom prst="rect">
            <a:avLst/>
          </a:prstGeom>
          <a:noFill/>
          <a:effectLst>
            <a:outerShdw blurRad="50800" dist="12700" dir="5400000" algn="ctr" rotWithShape="0">
              <a:schemeClr val="bg1"/>
            </a:outerShdw>
          </a:effectLst>
        </p:spPr>
        <p:txBody>
          <a:bodyPr wrap="square" rtlCol="0">
            <a:spAutoFit/>
          </a:bodyPr>
          <a:lstStyle/>
          <a:p>
            <a:pPr algn="ctr"/>
            <a:r>
              <a:rPr lang="en-US" sz="4400" u="sng" dirty="0">
                <a:latin typeface="Arial Narrow" panose="020B0606020202030204" pitchFamily="34" charset="0"/>
                <a:cs typeface="Aldhabi" panose="020B0604020202020204" pitchFamily="2" charset="-78"/>
              </a:rPr>
              <a:t>Matthew 6:25- 34</a:t>
            </a:r>
          </a:p>
        </p:txBody>
      </p:sp>
      <p:sp>
        <p:nvSpPr>
          <p:cNvPr id="4" name="TextBox 3">
            <a:extLst>
              <a:ext uri="{FF2B5EF4-FFF2-40B4-BE49-F238E27FC236}">
                <a16:creationId xmlns:a16="http://schemas.microsoft.com/office/drawing/2014/main" id="{0043D4B6-B7BA-428F-849B-229CC3FC7333}"/>
              </a:ext>
            </a:extLst>
          </p:cNvPr>
          <p:cNvSpPr txBox="1"/>
          <p:nvPr/>
        </p:nvSpPr>
        <p:spPr>
          <a:xfrm>
            <a:off x="1838217" y="1748621"/>
            <a:ext cx="10257577" cy="4384790"/>
          </a:xfrm>
          <a:prstGeom prst="rect">
            <a:avLst/>
          </a:prstGeom>
          <a:noFill/>
        </p:spPr>
        <p:txBody>
          <a:bodyPr wrap="square" rtlCol="0">
            <a:spAutoFit/>
          </a:bodyPr>
          <a:lstStyle/>
          <a:p>
            <a:pPr>
              <a:lnSpc>
                <a:spcPct val="95000"/>
              </a:lnSpc>
            </a:pPr>
            <a:r>
              <a:rPr lang="en-US" sz="3670" b="1" u="sng" dirty="0"/>
              <a:t>TAKE NO THOUGHT</a:t>
            </a:r>
          </a:p>
          <a:p>
            <a:pPr>
              <a:lnSpc>
                <a:spcPct val="95000"/>
              </a:lnSpc>
            </a:pPr>
            <a:r>
              <a:rPr lang="en-US" sz="3670" dirty="0"/>
              <a:t>Matthew 6:25 KJV 25 “Therefore I say unto you, Take no </a:t>
            </a:r>
            <a:r>
              <a:rPr lang="en-US" sz="3670" b="1" dirty="0"/>
              <a:t>thought</a:t>
            </a:r>
            <a:r>
              <a:rPr lang="en-US" sz="3670" dirty="0"/>
              <a:t> for your life…”</a:t>
            </a:r>
          </a:p>
          <a:p>
            <a:pPr>
              <a:lnSpc>
                <a:spcPct val="95000"/>
              </a:lnSpc>
            </a:pPr>
            <a:r>
              <a:rPr lang="en-US" sz="3670" dirty="0"/>
              <a:t>Matthew 6:27 KJV 27  “…by taking </a:t>
            </a:r>
            <a:r>
              <a:rPr lang="en-US" sz="3670" b="1" dirty="0"/>
              <a:t>thought</a:t>
            </a:r>
            <a:r>
              <a:rPr lang="en-US" sz="3670" dirty="0"/>
              <a:t> can add one cubit unto his stature?”</a:t>
            </a:r>
          </a:p>
          <a:p>
            <a:pPr>
              <a:lnSpc>
                <a:spcPct val="95000"/>
              </a:lnSpc>
            </a:pPr>
            <a:r>
              <a:rPr lang="en-US" sz="3670" dirty="0"/>
              <a:t>Matthew 6:28 KJV 28 “take ye </a:t>
            </a:r>
            <a:r>
              <a:rPr lang="en-US" sz="3670" b="1" dirty="0"/>
              <a:t>thought</a:t>
            </a:r>
            <a:r>
              <a:rPr lang="en-US" sz="3670" dirty="0"/>
              <a:t> for raiment?”</a:t>
            </a:r>
          </a:p>
          <a:p>
            <a:pPr>
              <a:lnSpc>
                <a:spcPct val="95000"/>
              </a:lnSpc>
            </a:pPr>
            <a:r>
              <a:rPr lang="en-US" sz="3670" dirty="0"/>
              <a:t>Matthew 6:31 KJV 31 “Therefore take no </a:t>
            </a:r>
            <a:r>
              <a:rPr lang="en-US" sz="3670" b="1" dirty="0"/>
              <a:t>thought</a:t>
            </a:r>
            <a:r>
              <a:rPr lang="en-US" sz="3670" dirty="0"/>
              <a:t>,” </a:t>
            </a:r>
          </a:p>
          <a:p>
            <a:pPr>
              <a:lnSpc>
                <a:spcPct val="95000"/>
              </a:lnSpc>
            </a:pPr>
            <a:r>
              <a:rPr lang="en-US" sz="3670" dirty="0"/>
              <a:t>Matthew 6:34 KJV 34 “no </a:t>
            </a:r>
            <a:r>
              <a:rPr lang="en-US" sz="3670" b="1" dirty="0"/>
              <a:t>thought</a:t>
            </a:r>
            <a:r>
              <a:rPr lang="en-US" sz="3670" dirty="0"/>
              <a:t> for the morrow:”</a:t>
            </a:r>
          </a:p>
        </p:txBody>
      </p:sp>
    </p:spTree>
    <p:extLst>
      <p:ext uri="{BB962C8B-B14F-4D97-AF65-F5344CB8AC3E}">
        <p14:creationId xmlns:p14="http://schemas.microsoft.com/office/powerpoint/2010/main" val="113440694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fade">
                                      <p:cBhvr>
                                        <p:cTn id="13" dur="1000"/>
                                        <p:tgtEl>
                                          <p:spTgt spid="4">
                                            <p:txEl>
                                              <p:pRg st="2" end="2"/>
                                            </p:txEl>
                                          </p:spTgt>
                                        </p:tgtEl>
                                      </p:cBhvr>
                                    </p:animEffect>
                                    <p:anim calcmode="lin" valueType="num">
                                      <p:cBhvr>
                                        <p:cTn id="14"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5"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animEffect transition="in" filter="fade">
                                      <p:cBhvr>
                                        <p:cTn id="19" dur="1000"/>
                                        <p:tgtEl>
                                          <p:spTgt spid="4">
                                            <p:txEl>
                                              <p:pRg st="3" end="3"/>
                                            </p:txEl>
                                          </p:spTgt>
                                        </p:tgtEl>
                                      </p:cBhvr>
                                    </p:animEffect>
                                    <p:anim calcmode="lin" valueType="num">
                                      <p:cBhvr>
                                        <p:cTn id="20"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4">
                                            <p:txEl>
                                              <p:pRg st="4" end="4"/>
                                            </p:txEl>
                                          </p:spTgt>
                                        </p:tgtEl>
                                        <p:attrNameLst>
                                          <p:attrName>style.visibility</p:attrName>
                                        </p:attrNameLst>
                                      </p:cBhvr>
                                      <p:to>
                                        <p:strVal val="visible"/>
                                      </p:to>
                                    </p:set>
                                    <p:animEffect transition="in" filter="fade">
                                      <p:cBhvr>
                                        <p:cTn id="25" dur="1000"/>
                                        <p:tgtEl>
                                          <p:spTgt spid="4">
                                            <p:txEl>
                                              <p:pRg st="4" end="4"/>
                                            </p:txEl>
                                          </p:spTgt>
                                        </p:tgtEl>
                                      </p:cBhvr>
                                    </p:animEffect>
                                    <p:anim calcmode="lin" valueType="num">
                                      <p:cBhvr>
                                        <p:cTn id="26"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7"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4">
                                            <p:txEl>
                                              <p:pRg st="5" end="5"/>
                                            </p:txEl>
                                          </p:spTgt>
                                        </p:tgtEl>
                                        <p:attrNameLst>
                                          <p:attrName>style.visibility</p:attrName>
                                        </p:attrNameLst>
                                      </p:cBhvr>
                                      <p:to>
                                        <p:strVal val="visible"/>
                                      </p:to>
                                    </p:set>
                                    <p:animEffect transition="in" filter="fade">
                                      <p:cBhvr>
                                        <p:cTn id="31" dur="1000"/>
                                        <p:tgtEl>
                                          <p:spTgt spid="4">
                                            <p:txEl>
                                              <p:pRg st="5" end="5"/>
                                            </p:txEl>
                                          </p:spTgt>
                                        </p:tgtEl>
                                      </p:cBhvr>
                                    </p:animEffect>
                                    <p:anim calcmode="lin" valueType="num">
                                      <p:cBhvr>
                                        <p:cTn id="32"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3"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58969E6-725A-4485-A6DE-EDD83833F6AC}"/>
              </a:ext>
            </a:extLst>
          </p:cNvPr>
          <p:cNvSpPr/>
          <p:nvPr/>
        </p:nvSpPr>
        <p:spPr>
          <a:xfrm>
            <a:off x="1267484" y="389093"/>
            <a:ext cx="1608133" cy="1187505"/>
          </a:xfrm>
          <a:prstGeom prst="rect">
            <a:avLst/>
          </a:prstGeom>
          <a:noFill/>
        </p:spPr>
        <p:txBody>
          <a:bodyPr wrap="none" lIns="91440" tIns="45720" rIns="91440" bIns="45720">
            <a:spAutoFit/>
          </a:bodyPr>
          <a:lstStyle/>
          <a:p>
            <a:pPr algn="ctr">
              <a:lnSpc>
                <a:spcPts val="2800"/>
              </a:lnSpc>
            </a:pPr>
            <a:r>
              <a:rPr lang="en-US" sz="2800" dirty="0">
                <a:ln w="0"/>
                <a:solidFill>
                  <a:schemeClr val="bg1"/>
                </a:solidFill>
                <a:effectLst>
                  <a:outerShdw blurRad="38100" dist="38100" dir="2700000" algn="tl">
                    <a:srgbClr val="000000">
                      <a:alpha val="43137"/>
                    </a:srgbClr>
                  </a:outerShdw>
                  <a:reflection blurRad="6350" stA="53000" endA="300" endPos="35500" dir="5400000" sy="-90000" algn="bl" rotWithShape="0"/>
                </a:effectLst>
                <a:latin typeface="AR BERKLEY" panose="02000000000000000000" pitchFamily="2" charset="0"/>
              </a:rPr>
              <a:t>Sermon </a:t>
            </a:r>
          </a:p>
          <a:p>
            <a:pPr algn="ctr">
              <a:lnSpc>
                <a:spcPts val="2800"/>
              </a:lnSpc>
            </a:pPr>
            <a:r>
              <a:rPr lang="en-US" sz="2800" dirty="0">
                <a:ln w="0"/>
                <a:solidFill>
                  <a:schemeClr val="bg1"/>
                </a:solidFill>
                <a:effectLst>
                  <a:outerShdw blurRad="38100" dist="38100" dir="2700000" algn="tl">
                    <a:srgbClr val="000000">
                      <a:alpha val="43137"/>
                    </a:srgbClr>
                  </a:outerShdw>
                  <a:reflection blurRad="6350" stA="53000" endA="300" endPos="35500" dir="5400000" sy="-90000" algn="bl" rotWithShape="0"/>
                </a:effectLst>
                <a:latin typeface="AR BERKLEY" panose="02000000000000000000" pitchFamily="2" charset="0"/>
              </a:rPr>
              <a:t>on</a:t>
            </a:r>
          </a:p>
          <a:p>
            <a:pPr algn="ctr">
              <a:lnSpc>
                <a:spcPts val="2800"/>
              </a:lnSpc>
            </a:pPr>
            <a:r>
              <a:rPr lang="en-US" sz="2800" dirty="0">
                <a:ln w="0"/>
                <a:solidFill>
                  <a:schemeClr val="bg1"/>
                </a:solidFill>
                <a:effectLst>
                  <a:outerShdw blurRad="38100" dist="38100" dir="2700000" algn="tl">
                    <a:srgbClr val="000000">
                      <a:alpha val="43137"/>
                    </a:srgbClr>
                  </a:outerShdw>
                  <a:reflection blurRad="6350" stA="53000" endA="300" endPos="35500" dir="5400000" sy="-90000" algn="bl" rotWithShape="0"/>
                </a:effectLst>
                <a:latin typeface="AR BERKLEY" panose="02000000000000000000" pitchFamily="2" charset="0"/>
              </a:rPr>
              <a:t>the Mount</a:t>
            </a:r>
          </a:p>
        </p:txBody>
      </p:sp>
      <p:sp>
        <p:nvSpPr>
          <p:cNvPr id="3" name="TextBox 2">
            <a:extLst>
              <a:ext uri="{FF2B5EF4-FFF2-40B4-BE49-F238E27FC236}">
                <a16:creationId xmlns:a16="http://schemas.microsoft.com/office/drawing/2014/main" id="{19F6173B-D23B-4184-A9CC-114C31693D92}"/>
              </a:ext>
            </a:extLst>
          </p:cNvPr>
          <p:cNvSpPr txBox="1"/>
          <p:nvPr/>
        </p:nvSpPr>
        <p:spPr>
          <a:xfrm>
            <a:off x="3852064" y="807157"/>
            <a:ext cx="7072452" cy="1015663"/>
          </a:xfrm>
          <a:prstGeom prst="rect">
            <a:avLst/>
          </a:prstGeom>
          <a:noFill/>
          <a:effectLst>
            <a:outerShdw blurRad="50800" dist="12700" dir="5400000" algn="ctr" rotWithShape="0">
              <a:schemeClr val="bg1"/>
            </a:outerShdw>
          </a:effectLst>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000" b="0" i="0" u="sng" strike="noStrike" kern="1200" cap="none" spc="0" normalizeH="0" baseline="0" noProof="0" dirty="0">
                <a:ln>
                  <a:noFill/>
                </a:ln>
                <a:solidFill>
                  <a:prstClr val="black"/>
                </a:solidFill>
                <a:effectLst/>
                <a:uLnTx/>
                <a:uFillTx/>
                <a:latin typeface="Arial Narrow" panose="020B0606020202030204" pitchFamily="34" charset="0"/>
                <a:ea typeface="+mn-ea"/>
                <a:cs typeface="Aldhabi" panose="020B0604020202020204" pitchFamily="2" charset="-78"/>
              </a:rPr>
              <a:t>ANXIETY</a:t>
            </a:r>
            <a:endParaRPr kumimoji="0" lang="en-US" sz="4400" b="0" i="0" u="sng" strike="noStrike" kern="1200" cap="none" spc="0" normalizeH="0" baseline="0" noProof="0" dirty="0">
              <a:ln>
                <a:noFill/>
              </a:ln>
              <a:solidFill>
                <a:prstClr val="black"/>
              </a:solidFill>
              <a:effectLst/>
              <a:uLnTx/>
              <a:uFillTx/>
              <a:latin typeface="Arial Narrow" panose="020B0606020202030204" pitchFamily="34" charset="0"/>
              <a:ea typeface="+mn-ea"/>
              <a:cs typeface="Aldhabi" panose="020B0604020202020204" pitchFamily="2" charset="-78"/>
            </a:endParaRPr>
          </a:p>
        </p:txBody>
      </p:sp>
      <p:sp>
        <p:nvSpPr>
          <p:cNvPr id="4" name="TextBox 3">
            <a:extLst>
              <a:ext uri="{FF2B5EF4-FFF2-40B4-BE49-F238E27FC236}">
                <a16:creationId xmlns:a16="http://schemas.microsoft.com/office/drawing/2014/main" id="{0043D4B6-B7BA-428F-849B-229CC3FC7333}"/>
              </a:ext>
            </a:extLst>
          </p:cNvPr>
          <p:cNvSpPr txBox="1"/>
          <p:nvPr/>
        </p:nvSpPr>
        <p:spPr>
          <a:xfrm>
            <a:off x="1494186" y="1730512"/>
            <a:ext cx="10257577" cy="4524315"/>
          </a:xfrm>
          <a:prstGeom prst="rect">
            <a:avLst/>
          </a:prstGeom>
          <a:noFill/>
        </p:spPr>
        <p:txBody>
          <a:bodyPr wrap="square" rtlCol="0">
            <a:spAutoFit/>
          </a:bodyPr>
          <a:lstStyle/>
          <a:p>
            <a:pPr marL="571500" indent="-571500">
              <a:buFont typeface="Arial" panose="020B0604020202020204" pitchFamily="34" charset="0"/>
              <a:buChar char="•"/>
            </a:pPr>
            <a:r>
              <a:rPr lang="en-US" sz="4800" dirty="0"/>
              <a:t>1 Peter 5:6,7</a:t>
            </a:r>
          </a:p>
          <a:p>
            <a:pPr marL="571500" indent="-571500">
              <a:buFont typeface="Arial" panose="020B0604020202020204" pitchFamily="34" charset="0"/>
              <a:buChar char="•"/>
            </a:pPr>
            <a:r>
              <a:rPr lang="en-US" sz="4800" dirty="0"/>
              <a:t>“Therefore humble yourselves under the mighty hand of God, that He may exalt you in due time, 7 casting all your care upon Him, for He cares for you.”</a:t>
            </a:r>
          </a:p>
        </p:txBody>
      </p:sp>
    </p:spTree>
    <p:extLst>
      <p:ext uri="{BB962C8B-B14F-4D97-AF65-F5344CB8AC3E}">
        <p14:creationId xmlns:p14="http://schemas.microsoft.com/office/powerpoint/2010/main" val="21735898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1000" fill="hold"/>
                                        <p:tgtEl>
                                          <p:spTgt spid="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 calcmode="lin" valueType="num">
                                      <p:cBhvr>
                                        <p:cTn id="14" dur="1000" fill="hold"/>
                                        <p:tgtEl>
                                          <p:spTgt spid="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58969E6-725A-4485-A6DE-EDD83833F6AC}"/>
              </a:ext>
            </a:extLst>
          </p:cNvPr>
          <p:cNvSpPr/>
          <p:nvPr/>
        </p:nvSpPr>
        <p:spPr>
          <a:xfrm>
            <a:off x="1267484" y="389093"/>
            <a:ext cx="1608133" cy="1187505"/>
          </a:xfrm>
          <a:prstGeom prst="rect">
            <a:avLst/>
          </a:prstGeom>
          <a:noFill/>
        </p:spPr>
        <p:txBody>
          <a:bodyPr wrap="none" lIns="91440" tIns="45720" rIns="91440" bIns="45720">
            <a:spAutoFit/>
          </a:bodyPr>
          <a:lstStyle/>
          <a:p>
            <a:pPr algn="ctr">
              <a:lnSpc>
                <a:spcPts val="2800"/>
              </a:lnSpc>
            </a:pPr>
            <a:r>
              <a:rPr lang="en-US" sz="2800" dirty="0">
                <a:ln w="0"/>
                <a:solidFill>
                  <a:schemeClr val="bg1"/>
                </a:solidFill>
                <a:effectLst>
                  <a:outerShdw blurRad="38100" dist="38100" dir="2700000" algn="tl">
                    <a:srgbClr val="000000">
                      <a:alpha val="43137"/>
                    </a:srgbClr>
                  </a:outerShdw>
                  <a:reflection blurRad="6350" stA="53000" endA="300" endPos="35500" dir="5400000" sy="-90000" algn="bl" rotWithShape="0"/>
                </a:effectLst>
                <a:latin typeface="AR BERKLEY" panose="02000000000000000000" pitchFamily="2" charset="0"/>
              </a:rPr>
              <a:t>Sermon </a:t>
            </a:r>
          </a:p>
          <a:p>
            <a:pPr algn="ctr">
              <a:lnSpc>
                <a:spcPts val="2800"/>
              </a:lnSpc>
            </a:pPr>
            <a:r>
              <a:rPr lang="en-US" sz="2800" dirty="0">
                <a:ln w="0"/>
                <a:solidFill>
                  <a:schemeClr val="bg1"/>
                </a:solidFill>
                <a:effectLst>
                  <a:outerShdw blurRad="38100" dist="38100" dir="2700000" algn="tl">
                    <a:srgbClr val="000000">
                      <a:alpha val="43137"/>
                    </a:srgbClr>
                  </a:outerShdw>
                  <a:reflection blurRad="6350" stA="53000" endA="300" endPos="35500" dir="5400000" sy="-90000" algn="bl" rotWithShape="0"/>
                </a:effectLst>
                <a:latin typeface="AR BERKLEY" panose="02000000000000000000" pitchFamily="2" charset="0"/>
              </a:rPr>
              <a:t>on</a:t>
            </a:r>
          </a:p>
          <a:p>
            <a:pPr algn="ctr">
              <a:lnSpc>
                <a:spcPts val="2800"/>
              </a:lnSpc>
            </a:pPr>
            <a:r>
              <a:rPr lang="en-US" sz="2800" dirty="0">
                <a:ln w="0"/>
                <a:solidFill>
                  <a:schemeClr val="bg1"/>
                </a:solidFill>
                <a:effectLst>
                  <a:outerShdw blurRad="38100" dist="38100" dir="2700000" algn="tl">
                    <a:srgbClr val="000000">
                      <a:alpha val="43137"/>
                    </a:srgbClr>
                  </a:outerShdw>
                  <a:reflection blurRad="6350" stA="53000" endA="300" endPos="35500" dir="5400000" sy="-90000" algn="bl" rotWithShape="0"/>
                </a:effectLst>
                <a:latin typeface="AR BERKLEY" panose="02000000000000000000" pitchFamily="2" charset="0"/>
              </a:rPr>
              <a:t>the Mount</a:t>
            </a:r>
          </a:p>
        </p:txBody>
      </p:sp>
      <p:sp>
        <p:nvSpPr>
          <p:cNvPr id="3" name="TextBox 2">
            <a:extLst>
              <a:ext uri="{FF2B5EF4-FFF2-40B4-BE49-F238E27FC236}">
                <a16:creationId xmlns:a16="http://schemas.microsoft.com/office/drawing/2014/main" id="{19F6173B-D23B-4184-A9CC-114C31693D92}"/>
              </a:ext>
            </a:extLst>
          </p:cNvPr>
          <p:cNvSpPr txBox="1"/>
          <p:nvPr/>
        </p:nvSpPr>
        <p:spPr>
          <a:xfrm>
            <a:off x="3879225" y="807157"/>
            <a:ext cx="6745111" cy="769441"/>
          </a:xfrm>
          <a:prstGeom prst="rect">
            <a:avLst/>
          </a:prstGeom>
          <a:noFill/>
          <a:effectLst>
            <a:outerShdw blurRad="50800" dist="12700" dir="5400000" algn="ctr" rotWithShape="0">
              <a:schemeClr val="bg1"/>
            </a:outerShdw>
          </a:effectLst>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400" b="0" i="0" u="sng" strike="noStrike" kern="1200" cap="none" spc="0" normalizeH="0" baseline="0" noProof="0" dirty="0">
                <a:ln>
                  <a:noFill/>
                </a:ln>
                <a:solidFill>
                  <a:prstClr val="black"/>
                </a:solidFill>
                <a:effectLst/>
                <a:uLnTx/>
                <a:uFillTx/>
                <a:latin typeface="Arial Narrow" panose="020B0606020202030204" pitchFamily="34" charset="0"/>
                <a:ea typeface="+mn-ea"/>
                <a:cs typeface="Aldhabi" panose="020B0604020202020204" pitchFamily="2" charset="-78"/>
              </a:rPr>
              <a:t>Matthew 6:25- 34</a:t>
            </a:r>
          </a:p>
        </p:txBody>
      </p:sp>
      <p:sp>
        <p:nvSpPr>
          <p:cNvPr id="4" name="TextBox 3">
            <a:extLst>
              <a:ext uri="{FF2B5EF4-FFF2-40B4-BE49-F238E27FC236}">
                <a16:creationId xmlns:a16="http://schemas.microsoft.com/office/drawing/2014/main" id="{0043D4B6-B7BA-428F-849B-229CC3FC7333}"/>
              </a:ext>
            </a:extLst>
          </p:cNvPr>
          <p:cNvSpPr txBox="1"/>
          <p:nvPr/>
        </p:nvSpPr>
        <p:spPr>
          <a:xfrm>
            <a:off x="1494186" y="1864003"/>
            <a:ext cx="10257577" cy="4524315"/>
          </a:xfrm>
          <a:prstGeom prst="rect">
            <a:avLst/>
          </a:prstGeom>
          <a:noFill/>
        </p:spPr>
        <p:txBody>
          <a:bodyPr wrap="square" rtlCol="0">
            <a:spAutoFit/>
          </a:bodyPr>
          <a:lstStyle/>
          <a:p>
            <a:pPr lvl="0"/>
            <a:r>
              <a:rPr lang="en-US" sz="3500" b="1" dirty="0">
                <a:solidFill>
                  <a:prstClr val="black"/>
                </a:solidFill>
              </a:rPr>
              <a:t>“DO NOT WORRY”</a:t>
            </a:r>
          </a:p>
          <a:p>
            <a:pPr lvl="0"/>
            <a:r>
              <a:rPr lang="en-US" sz="3500" dirty="0"/>
              <a:t>FOOD – V.25  Christ to Martha- Luke 10:41</a:t>
            </a:r>
          </a:p>
          <a:p>
            <a:pPr lvl="0"/>
            <a:r>
              <a:rPr lang="en-US" sz="3500" dirty="0">
                <a:solidFill>
                  <a:prstClr val="black"/>
                </a:solidFill>
              </a:rPr>
              <a:t>DRINK – V.25  Same as above</a:t>
            </a:r>
          </a:p>
          <a:p>
            <a:pPr lvl="0"/>
            <a:r>
              <a:rPr lang="en-US" sz="3500" dirty="0">
                <a:solidFill>
                  <a:prstClr val="black"/>
                </a:solidFill>
              </a:rPr>
              <a:t>TOMORROW – V34</a:t>
            </a:r>
          </a:p>
          <a:p>
            <a:pPr lvl="0"/>
            <a:r>
              <a:rPr lang="en-US" sz="3500" b="1" dirty="0">
                <a:solidFill>
                  <a:prstClr val="black"/>
                </a:solidFill>
              </a:rPr>
              <a:t>REASONS FOR NOT WORRYING</a:t>
            </a:r>
          </a:p>
          <a:p>
            <a:pPr lvl="0"/>
            <a:r>
              <a:rPr lang="en-US" sz="3500" dirty="0">
                <a:solidFill>
                  <a:prstClr val="black"/>
                </a:solidFill>
              </a:rPr>
              <a:t>V.25  LIFE MORE THAN FOOD – Ecclesiastes 6:2-4</a:t>
            </a:r>
          </a:p>
          <a:p>
            <a:pPr lvl="0"/>
            <a:r>
              <a:rPr lang="en-US" sz="3500" dirty="0">
                <a:solidFill>
                  <a:prstClr val="black"/>
                </a:solidFill>
              </a:rPr>
              <a:t>V25.  BODY MORE THAN CLOTHING – Ecclesiastes 5:9-15</a:t>
            </a:r>
          </a:p>
        </p:txBody>
      </p:sp>
    </p:spTree>
    <p:extLst>
      <p:ext uri="{BB962C8B-B14F-4D97-AF65-F5344CB8AC3E}">
        <p14:creationId xmlns:p14="http://schemas.microsoft.com/office/powerpoint/2010/main" val="146918086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1000" fill="hold"/>
                                        <p:tgtEl>
                                          <p:spTgt spid="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 calcmode="lin" valueType="num">
                                      <p:cBhvr>
                                        <p:cTn id="14" dur="1000" fill="hold"/>
                                        <p:tgtEl>
                                          <p:spTgt spid="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 calcmode="lin" valueType="num">
                                      <p:cBhvr>
                                        <p:cTn id="21" dur="1000" fill="hold"/>
                                        <p:tgtEl>
                                          <p:spTgt spid="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 calcmode="lin" valueType="num">
                                      <p:cBhvr>
                                        <p:cTn id="28" dur="1000" fill="hold"/>
                                        <p:tgtEl>
                                          <p:spTgt spid="4">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4">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 calcmode="lin" valueType="num">
                                      <p:cBhvr>
                                        <p:cTn id="35" dur="1000" fill="hold"/>
                                        <p:tgtEl>
                                          <p:spTgt spid="4">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4">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4">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nodeType="clickEffect">
                                  <p:stCondLst>
                                    <p:cond delay="0"/>
                                  </p:stCondLst>
                                  <p:childTnLst>
                                    <p:set>
                                      <p:cBhvr>
                                        <p:cTn id="41" dur="1" fill="hold">
                                          <p:stCondLst>
                                            <p:cond delay="0"/>
                                          </p:stCondLst>
                                        </p:cTn>
                                        <p:tgtEl>
                                          <p:spTgt spid="4">
                                            <p:txEl>
                                              <p:pRg st="5" end="5"/>
                                            </p:txEl>
                                          </p:spTgt>
                                        </p:tgtEl>
                                        <p:attrNameLst>
                                          <p:attrName>style.visibility</p:attrName>
                                        </p:attrNameLst>
                                      </p:cBhvr>
                                      <p:to>
                                        <p:strVal val="visible"/>
                                      </p:to>
                                    </p:set>
                                    <p:anim calcmode="lin" valueType="num">
                                      <p:cBhvr>
                                        <p:cTn id="42" dur="1000" fill="hold"/>
                                        <p:tgtEl>
                                          <p:spTgt spid="4">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4">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4">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nodeType="clickEffect">
                                  <p:stCondLst>
                                    <p:cond delay="0"/>
                                  </p:stCondLst>
                                  <p:childTnLst>
                                    <p:set>
                                      <p:cBhvr>
                                        <p:cTn id="48" dur="1" fill="hold">
                                          <p:stCondLst>
                                            <p:cond delay="0"/>
                                          </p:stCondLst>
                                        </p:cTn>
                                        <p:tgtEl>
                                          <p:spTgt spid="4">
                                            <p:txEl>
                                              <p:pRg st="6" end="6"/>
                                            </p:txEl>
                                          </p:spTgt>
                                        </p:tgtEl>
                                        <p:attrNameLst>
                                          <p:attrName>style.visibility</p:attrName>
                                        </p:attrNameLst>
                                      </p:cBhvr>
                                      <p:to>
                                        <p:strVal val="visible"/>
                                      </p:to>
                                    </p:set>
                                    <p:anim calcmode="lin" valueType="num">
                                      <p:cBhvr>
                                        <p:cTn id="49" dur="1000" fill="hold"/>
                                        <p:tgtEl>
                                          <p:spTgt spid="4">
                                            <p:txEl>
                                              <p:pRg st="6" end="6"/>
                                            </p:txEl>
                                          </p:spTgt>
                                        </p:tgtEl>
                                        <p:attrNameLst>
                                          <p:attrName>ppt_w</p:attrName>
                                        </p:attrNameLst>
                                      </p:cBhvr>
                                      <p:tavLst>
                                        <p:tav tm="0">
                                          <p:val>
                                            <p:strVal val="#ppt_w*0.70"/>
                                          </p:val>
                                        </p:tav>
                                        <p:tav tm="100000">
                                          <p:val>
                                            <p:strVal val="#ppt_w"/>
                                          </p:val>
                                        </p:tav>
                                      </p:tavLst>
                                    </p:anim>
                                    <p:anim calcmode="lin" valueType="num">
                                      <p:cBhvr>
                                        <p:cTn id="50" dur="1000" fill="hold"/>
                                        <p:tgtEl>
                                          <p:spTgt spid="4">
                                            <p:txEl>
                                              <p:pRg st="6" end="6"/>
                                            </p:txEl>
                                          </p:spTgt>
                                        </p:tgtEl>
                                        <p:attrNameLst>
                                          <p:attrName>ppt_h</p:attrName>
                                        </p:attrNameLst>
                                      </p:cBhvr>
                                      <p:tavLst>
                                        <p:tav tm="0">
                                          <p:val>
                                            <p:strVal val="#ppt_h"/>
                                          </p:val>
                                        </p:tav>
                                        <p:tav tm="100000">
                                          <p:val>
                                            <p:strVal val="#ppt_h"/>
                                          </p:val>
                                        </p:tav>
                                      </p:tavLst>
                                    </p:anim>
                                    <p:animEffect transition="in" filter="fade">
                                      <p:cBhvr>
                                        <p:cTn id="51" dur="10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58969E6-725A-4485-A6DE-EDD83833F6AC}"/>
              </a:ext>
            </a:extLst>
          </p:cNvPr>
          <p:cNvSpPr/>
          <p:nvPr/>
        </p:nvSpPr>
        <p:spPr>
          <a:xfrm>
            <a:off x="1267484" y="389093"/>
            <a:ext cx="1608133" cy="1187505"/>
          </a:xfrm>
          <a:prstGeom prst="rect">
            <a:avLst/>
          </a:prstGeom>
          <a:noFill/>
        </p:spPr>
        <p:txBody>
          <a:bodyPr wrap="none" lIns="91440" tIns="45720" rIns="91440" bIns="45720">
            <a:spAutoFit/>
          </a:bodyPr>
          <a:lstStyle/>
          <a:p>
            <a:pPr algn="ctr">
              <a:lnSpc>
                <a:spcPts val="2800"/>
              </a:lnSpc>
            </a:pPr>
            <a:r>
              <a:rPr lang="en-US" sz="2800" dirty="0">
                <a:ln w="0"/>
                <a:solidFill>
                  <a:schemeClr val="bg1"/>
                </a:solidFill>
                <a:effectLst>
                  <a:outerShdw blurRad="38100" dist="38100" dir="2700000" algn="tl">
                    <a:srgbClr val="000000">
                      <a:alpha val="43137"/>
                    </a:srgbClr>
                  </a:outerShdw>
                  <a:reflection blurRad="6350" stA="53000" endA="300" endPos="35500" dir="5400000" sy="-90000" algn="bl" rotWithShape="0"/>
                </a:effectLst>
                <a:latin typeface="AR BERKLEY" panose="02000000000000000000" pitchFamily="2" charset="0"/>
              </a:rPr>
              <a:t>Sermon </a:t>
            </a:r>
          </a:p>
          <a:p>
            <a:pPr algn="ctr">
              <a:lnSpc>
                <a:spcPts val="2800"/>
              </a:lnSpc>
            </a:pPr>
            <a:r>
              <a:rPr lang="en-US" sz="2800" dirty="0">
                <a:ln w="0"/>
                <a:solidFill>
                  <a:schemeClr val="bg1"/>
                </a:solidFill>
                <a:effectLst>
                  <a:outerShdw blurRad="38100" dist="38100" dir="2700000" algn="tl">
                    <a:srgbClr val="000000">
                      <a:alpha val="43137"/>
                    </a:srgbClr>
                  </a:outerShdw>
                  <a:reflection blurRad="6350" stA="53000" endA="300" endPos="35500" dir="5400000" sy="-90000" algn="bl" rotWithShape="0"/>
                </a:effectLst>
                <a:latin typeface="AR BERKLEY" panose="02000000000000000000" pitchFamily="2" charset="0"/>
              </a:rPr>
              <a:t>on</a:t>
            </a:r>
          </a:p>
          <a:p>
            <a:pPr algn="ctr">
              <a:lnSpc>
                <a:spcPts val="2800"/>
              </a:lnSpc>
            </a:pPr>
            <a:r>
              <a:rPr lang="en-US" sz="2800" dirty="0">
                <a:ln w="0"/>
                <a:solidFill>
                  <a:schemeClr val="bg1"/>
                </a:solidFill>
                <a:effectLst>
                  <a:outerShdw blurRad="38100" dist="38100" dir="2700000" algn="tl">
                    <a:srgbClr val="000000">
                      <a:alpha val="43137"/>
                    </a:srgbClr>
                  </a:outerShdw>
                  <a:reflection blurRad="6350" stA="53000" endA="300" endPos="35500" dir="5400000" sy="-90000" algn="bl" rotWithShape="0"/>
                </a:effectLst>
                <a:latin typeface="AR BERKLEY" panose="02000000000000000000" pitchFamily="2" charset="0"/>
              </a:rPr>
              <a:t>the Mount</a:t>
            </a:r>
          </a:p>
        </p:txBody>
      </p:sp>
      <p:sp>
        <p:nvSpPr>
          <p:cNvPr id="3" name="TextBox 2">
            <a:extLst>
              <a:ext uri="{FF2B5EF4-FFF2-40B4-BE49-F238E27FC236}">
                <a16:creationId xmlns:a16="http://schemas.microsoft.com/office/drawing/2014/main" id="{19F6173B-D23B-4184-A9CC-114C31693D92}"/>
              </a:ext>
            </a:extLst>
          </p:cNvPr>
          <p:cNvSpPr txBox="1"/>
          <p:nvPr/>
        </p:nvSpPr>
        <p:spPr>
          <a:xfrm>
            <a:off x="3467477" y="807157"/>
            <a:ext cx="7831248" cy="769441"/>
          </a:xfrm>
          <a:prstGeom prst="rect">
            <a:avLst/>
          </a:prstGeom>
          <a:noFill/>
          <a:effectLst>
            <a:outerShdw blurRad="50800" dist="12700" dir="5400000" algn="ctr" rotWithShape="0">
              <a:schemeClr val="bg1"/>
            </a:outerShdw>
          </a:effectLst>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400" b="0" i="0" u="sng" strike="noStrike" kern="1200" cap="none" spc="0" normalizeH="0" baseline="0" noProof="0" dirty="0">
                <a:ln>
                  <a:noFill/>
                </a:ln>
                <a:solidFill>
                  <a:prstClr val="black"/>
                </a:solidFill>
                <a:effectLst/>
                <a:uLnTx/>
                <a:uFillTx/>
                <a:latin typeface="Arial Narrow" panose="020B0606020202030204" pitchFamily="34" charset="0"/>
                <a:ea typeface="+mn-ea"/>
                <a:cs typeface="Aldhabi" panose="020B0604020202020204" pitchFamily="2" charset="-78"/>
              </a:rPr>
              <a:t>Matthew 6:25- 34</a:t>
            </a:r>
          </a:p>
        </p:txBody>
      </p:sp>
      <p:sp>
        <p:nvSpPr>
          <p:cNvPr id="4" name="TextBox 3">
            <a:extLst>
              <a:ext uri="{FF2B5EF4-FFF2-40B4-BE49-F238E27FC236}">
                <a16:creationId xmlns:a16="http://schemas.microsoft.com/office/drawing/2014/main" id="{0043D4B6-B7BA-428F-849B-229CC3FC7333}"/>
              </a:ext>
            </a:extLst>
          </p:cNvPr>
          <p:cNvSpPr txBox="1"/>
          <p:nvPr/>
        </p:nvSpPr>
        <p:spPr>
          <a:xfrm>
            <a:off x="1439865" y="1809682"/>
            <a:ext cx="10257577" cy="4259628"/>
          </a:xfrm>
          <a:prstGeom prst="rect">
            <a:avLst/>
          </a:prstGeom>
          <a:noFill/>
        </p:spPr>
        <p:txBody>
          <a:bodyPr wrap="square" rtlCol="0">
            <a:spAutoFit/>
          </a:bodyPr>
          <a:lstStyle/>
          <a:p>
            <a:pPr lvl="0"/>
            <a:r>
              <a:rPr lang="en-US" sz="3385" b="1" dirty="0">
                <a:solidFill>
                  <a:prstClr val="black"/>
                </a:solidFill>
              </a:rPr>
              <a:t>VSS. 26-31  GOD IS POWERFULLY ABLE TO CARE FOR SUCH NECESSITIES OF LIFE</a:t>
            </a:r>
          </a:p>
          <a:p>
            <a:pPr lvl="0"/>
            <a:r>
              <a:rPr lang="en-US" sz="3385" dirty="0"/>
              <a:t>VSS. 26,27  God’s care for the birds</a:t>
            </a:r>
          </a:p>
          <a:p>
            <a:pPr lvl="0"/>
            <a:r>
              <a:rPr lang="en-US" sz="3385" dirty="0"/>
              <a:t>VSS. 28,29  He speaks of God’s care for the lilies</a:t>
            </a:r>
          </a:p>
          <a:p>
            <a:pPr lvl="0"/>
            <a:r>
              <a:rPr lang="en-US" sz="3385" dirty="0">
                <a:solidFill>
                  <a:prstClr val="black"/>
                </a:solidFill>
              </a:rPr>
              <a:t>VSS. 30,31  God’s care for the grass</a:t>
            </a:r>
          </a:p>
          <a:p>
            <a:pPr lvl="0"/>
            <a:r>
              <a:rPr lang="en-US" sz="3385" dirty="0">
                <a:solidFill>
                  <a:prstClr val="black"/>
                </a:solidFill>
              </a:rPr>
              <a:t>“If God is able to grant the gift of life and the body itself, much greater gifts, don’t you think He can provide the lesser needs of food, water, clothing and shelter?”</a:t>
            </a:r>
          </a:p>
        </p:txBody>
      </p:sp>
    </p:spTree>
    <p:extLst>
      <p:ext uri="{BB962C8B-B14F-4D97-AF65-F5344CB8AC3E}">
        <p14:creationId xmlns:p14="http://schemas.microsoft.com/office/powerpoint/2010/main" val="1112734123"/>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1000" fill="hold"/>
                                        <p:tgtEl>
                                          <p:spTgt spid="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 calcmode="lin" valueType="num">
                                      <p:cBhvr>
                                        <p:cTn id="14" dur="1000" fill="hold"/>
                                        <p:tgtEl>
                                          <p:spTgt spid="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 calcmode="lin" valueType="num">
                                      <p:cBhvr>
                                        <p:cTn id="21" dur="1000" fill="hold"/>
                                        <p:tgtEl>
                                          <p:spTgt spid="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 calcmode="lin" valueType="num">
                                      <p:cBhvr>
                                        <p:cTn id="28" dur="1000" fill="hold"/>
                                        <p:tgtEl>
                                          <p:spTgt spid="4">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4">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 calcmode="lin" valueType="num">
                                      <p:cBhvr>
                                        <p:cTn id="35" dur="1000" fill="hold"/>
                                        <p:tgtEl>
                                          <p:spTgt spid="4">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4">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58969E6-725A-4485-A6DE-EDD83833F6AC}"/>
              </a:ext>
            </a:extLst>
          </p:cNvPr>
          <p:cNvSpPr/>
          <p:nvPr/>
        </p:nvSpPr>
        <p:spPr>
          <a:xfrm>
            <a:off x="1267484" y="389093"/>
            <a:ext cx="1608133" cy="1187505"/>
          </a:xfrm>
          <a:prstGeom prst="rect">
            <a:avLst/>
          </a:prstGeom>
          <a:noFill/>
        </p:spPr>
        <p:txBody>
          <a:bodyPr wrap="none" lIns="91440" tIns="45720" rIns="91440" bIns="45720">
            <a:spAutoFit/>
          </a:bodyPr>
          <a:lstStyle/>
          <a:p>
            <a:pPr algn="ctr">
              <a:lnSpc>
                <a:spcPts val="2800"/>
              </a:lnSpc>
            </a:pPr>
            <a:r>
              <a:rPr lang="en-US" sz="2800" dirty="0">
                <a:ln w="0"/>
                <a:solidFill>
                  <a:schemeClr val="bg1"/>
                </a:solidFill>
                <a:effectLst>
                  <a:outerShdw blurRad="38100" dist="38100" dir="2700000" algn="tl">
                    <a:srgbClr val="000000">
                      <a:alpha val="43137"/>
                    </a:srgbClr>
                  </a:outerShdw>
                  <a:reflection blurRad="6350" stA="53000" endA="300" endPos="35500" dir="5400000" sy="-90000" algn="bl" rotWithShape="0"/>
                </a:effectLst>
                <a:latin typeface="AR BERKLEY" panose="02000000000000000000" pitchFamily="2" charset="0"/>
              </a:rPr>
              <a:t>Sermon </a:t>
            </a:r>
          </a:p>
          <a:p>
            <a:pPr algn="ctr">
              <a:lnSpc>
                <a:spcPts val="2800"/>
              </a:lnSpc>
            </a:pPr>
            <a:r>
              <a:rPr lang="en-US" sz="2800" dirty="0">
                <a:ln w="0"/>
                <a:solidFill>
                  <a:schemeClr val="bg1"/>
                </a:solidFill>
                <a:effectLst>
                  <a:outerShdw blurRad="38100" dist="38100" dir="2700000" algn="tl">
                    <a:srgbClr val="000000">
                      <a:alpha val="43137"/>
                    </a:srgbClr>
                  </a:outerShdw>
                  <a:reflection blurRad="6350" stA="53000" endA="300" endPos="35500" dir="5400000" sy="-90000" algn="bl" rotWithShape="0"/>
                </a:effectLst>
                <a:latin typeface="AR BERKLEY" panose="02000000000000000000" pitchFamily="2" charset="0"/>
              </a:rPr>
              <a:t>on</a:t>
            </a:r>
          </a:p>
          <a:p>
            <a:pPr algn="ctr">
              <a:lnSpc>
                <a:spcPts val="2800"/>
              </a:lnSpc>
            </a:pPr>
            <a:r>
              <a:rPr lang="en-US" sz="2800" dirty="0">
                <a:ln w="0"/>
                <a:solidFill>
                  <a:schemeClr val="bg1"/>
                </a:solidFill>
                <a:effectLst>
                  <a:outerShdw blurRad="38100" dist="38100" dir="2700000" algn="tl">
                    <a:srgbClr val="000000">
                      <a:alpha val="43137"/>
                    </a:srgbClr>
                  </a:outerShdw>
                  <a:reflection blurRad="6350" stA="53000" endA="300" endPos="35500" dir="5400000" sy="-90000" algn="bl" rotWithShape="0"/>
                </a:effectLst>
                <a:latin typeface="AR BERKLEY" panose="02000000000000000000" pitchFamily="2" charset="0"/>
              </a:rPr>
              <a:t>the Mount</a:t>
            </a:r>
          </a:p>
        </p:txBody>
      </p:sp>
      <p:sp>
        <p:nvSpPr>
          <p:cNvPr id="3" name="TextBox 2">
            <a:extLst>
              <a:ext uri="{FF2B5EF4-FFF2-40B4-BE49-F238E27FC236}">
                <a16:creationId xmlns:a16="http://schemas.microsoft.com/office/drawing/2014/main" id="{19F6173B-D23B-4184-A9CC-114C31693D92}"/>
              </a:ext>
            </a:extLst>
          </p:cNvPr>
          <p:cNvSpPr txBox="1"/>
          <p:nvPr/>
        </p:nvSpPr>
        <p:spPr>
          <a:xfrm>
            <a:off x="3467477" y="602555"/>
            <a:ext cx="7831248" cy="769441"/>
          </a:xfrm>
          <a:prstGeom prst="rect">
            <a:avLst/>
          </a:prstGeom>
          <a:noFill/>
          <a:effectLst>
            <a:outerShdw blurRad="50800" dist="12700" dir="5400000" algn="ctr" rotWithShape="0">
              <a:schemeClr val="bg1"/>
            </a:outerShdw>
          </a:effectLst>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400" b="0" i="0" u="sng" strike="noStrike" kern="1200" cap="none" spc="0" normalizeH="0" baseline="0" noProof="0" dirty="0">
                <a:ln>
                  <a:noFill/>
                </a:ln>
                <a:solidFill>
                  <a:prstClr val="black"/>
                </a:solidFill>
                <a:effectLst/>
                <a:uLnTx/>
                <a:uFillTx/>
                <a:latin typeface="Arial Narrow" panose="020B0606020202030204" pitchFamily="34" charset="0"/>
                <a:ea typeface="+mn-ea"/>
                <a:cs typeface="Aldhabi" panose="020B0604020202020204" pitchFamily="2" charset="-78"/>
              </a:rPr>
              <a:t>Matthew 6:25- 34</a:t>
            </a:r>
          </a:p>
        </p:txBody>
      </p:sp>
      <p:sp>
        <p:nvSpPr>
          <p:cNvPr id="4" name="TextBox 3">
            <a:extLst>
              <a:ext uri="{FF2B5EF4-FFF2-40B4-BE49-F238E27FC236}">
                <a16:creationId xmlns:a16="http://schemas.microsoft.com/office/drawing/2014/main" id="{0043D4B6-B7BA-428F-849B-229CC3FC7333}"/>
              </a:ext>
            </a:extLst>
          </p:cNvPr>
          <p:cNvSpPr txBox="1"/>
          <p:nvPr/>
        </p:nvSpPr>
        <p:spPr>
          <a:xfrm>
            <a:off x="1530400" y="1731130"/>
            <a:ext cx="10257577" cy="4247317"/>
          </a:xfrm>
          <a:prstGeom prst="rect">
            <a:avLst/>
          </a:prstGeom>
          <a:noFill/>
        </p:spPr>
        <p:txBody>
          <a:bodyPr wrap="square" rtlCol="0">
            <a:spAutoFit/>
          </a:bodyPr>
          <a:lstStyle/>
          <a:p>
            <a:pPr lvl="0"/>
            <a:r>
              <a:rPr lang="en-US" sz="3000" b="1" dirty="0">
                <a:solidFill>
                  <a:prstClr val="black"/>
                </a:solidFill>
              </a:rPr>
              <a:t>V. 32  GOD KNOWS WHAT YOU NEED</a:t>
            </a:r>
            <a:endParaRPr lang="en-US" sz="3000" b="1" dirty="0"/>
          </a:p>
          <a:p>
            <a:pPr lvl="0"/>
            <a:r>
              <a:rPr lang="en-US" sz="3000" dirty="0"/>
              <a:t>Matthew 6:8 “…before you ask Him.”</a:t>
            </a:r>
            <a:endParaRPr lang="en-US" sz="3000" dirty="0">
              <a:solidFill>
                <a:prstClr val="black"/>
              </a:solidFill>
            </a:endParaRPr>
          </a:p>
          <a:p>
            <a:pPr lvl="0"/>
            <a:r>
              <a:rPr lang="en-US" sz="3000" dirty="0">
                <a:solidFill>
                  <a:prstClr val="black"/>
                </a:solidFill>
              </a:rPr>
              <a:t>God is NOT disconnected from man!</a:t>
            </a:r>
          </a:p>
          <a:p>
            <a:pPr lvl="0"/>
            <a:r>
              <a:rPr lang="en-US" sz="3000" b="1" dirty="0">
                <a:solidFill>
                  <a:prstClr val="black"/>
                </a:solidFill>
              </a:rPr>
              <a:t>V. 34  TOMORROW WILL TAKE CARE OF ITSELF</a:t>
            </a:r>
          </a:p>
          <a:p>
            <a:pPr lvl="0"/>
            <a:r>
              <a:rPr lang="en-US" sz="3000" dirty="0">
                <a:solidFill>
                  <a:prstClr val="black"/>
                </a:solidFill>
              </a:rPr>
              <a:t>“EVIL” not meaning moral wickedness – general meaning of hardship or trouble</a:t>
            </a:r>
          </a:p>
          <a:p>
            <a:pPr lvl="0"/>
            <a:r>
              <a:rPr lang="en-US" sz="3000" dirty="0">
                <a:solidFill>
                  <a:prstClr val="black"/>
                </a:solidFill>
              </a:rPr>
              <a:t> “all planning is futile; it is enough for a person to bear the burden of each day”</a:t>
            </a:r>
          </a:p>
          <a:p>
            <a:pPr lvl="0"/>
            <a:r>
              <a:rPr lang="en-US" sz="3000" dirty="0">
                <a:solidFill>
                  <a:prstClr val="black"/>
                </a:solidFill>
              </a:rPr>
              <a:t>James 4:13-16 “you do not know what will happen tomorrow”</a:t>
            </a:r>
          </a:p>
        </p:txBody>
      </p:sp>
    </p:spTree>
    <p:extLst>
      <p:ext uri="{BB962C8B-B14F-4D97-AF65-F5344CB8AC3E}">
        <p14:creationId xmlns:p14="http://schemas.microsoft.com/office/powerpoint/2010/main" val="192592493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1000" fill="hold"/>
                                        <p:tgtEl>
                                          <p:spTgt spid="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 calcmode="lin" valueType="num">
                                      <p:cBhvr>
                                        <p:cTn id="14" dur="1000" fill="hold"/>
                                        <p:tgtEl>
                                          <p:spTgt spid="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 calcmode="lin" valueType="num">
                                      <p:cBhvr>
                                        <p:cTn id="21" dur="1000" fill="hold"/>
                                        <p:tgtEl>
                                          <p:spTgt spid="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 calcmode="lin" valueType="num">
                                      <p:cBhvr>
                                        <p:cTn id="28" dur="1000" fill="hold"/>
                                        <p:tgtEl>
                                          <p:spTgt spid="4">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4">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 calcmode="lin" valueType="num">
                                      <p:cBhvr>
                                        <p:cTn id="35" dur="1000" fill="hold"/>
                                        <p:tgtEl>
                                          <p:spTgt spid="4">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4">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4">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nodeType="clickEffect">
                                  <p:stCondLst>
                                    <p:cond delay="0"/>
                                  </p:stCondLst>
                                  <p:childTnLst>
                                    <p:set>
                                      <p:cBhvr>
                                        <p:cTn id="41" dur="1" fill="hold">
                                          <p:stCondLst>
                                            <p:cond delay="0"/>
                                          </p:stCondLst>
                                        </p:cTn>
                                        <p:tgtEl>
                                          <p:spTgt spid="4">
                                            <p:txEl>
                                              <p:pRg st="5" end="5"/>
                                            </p:txEl>
                                          </p:spTgt>
                                        </p:tgtEl>
                                        <p:attrNameLst>
                                          <p:attrName>style.visibility</p:attrName>
                                        </p:attrNameLst>
                                      </p:cBhvr>
                                      <p:to>
                                        <p:strVal val="visible"/>
                                      </p:to>
                                    </p:set>
                                    <p:anim calcmode="lin" valueType="num">
                                      <p:cBhvr>
                                        <p:cTn id="42" dur="1000" fill="hold"/>
                                        <p:tgtEl>
                                          <p:spTgt spid="4">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4">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4">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nodeType="clickEffect">
                                  <p:stCondLst>
                                    <p:cond delay="0"/>
                                  </p:stCondLst>
                                  <p:childTnLst>
                                    <p:set>
                                      <p:cBhvr>
                                        <p:cTn id="48" dur="1" fill="hold">
                                          <p:stCondLst>
                                            <p:cond delay="0"/>
                                          </p:stCondLst>
                                        </p:cTn>
                                        <p:tgtEl>
                                          <p:spTgt spid="4">
                                            <p:txEl>
                                              <p:pRg st="6" end="6"/>
                                            </p:txEl>
                                          </p:spTgt>
                                        </p:tgtEl>
                                        <p:attrNameLst>
                                          <p:attrName>style.visibility</p:attrName>
                                        </p:attrNameLst>
                                      </p:cBhvr>
                                      <p:to>
                                        <p:strVal val="visible"/>
                                      </p:to>
                                    </p:set>
                                    <p:anim calcmode="lin" valueType="num">
                                      <p:cBhvr>
                                        <p:cTn id="49" dur="1000" fill="hold"/>
                                        <p:tgtEl>
                                          <p:spTgt spid="4">
                                            <p:txEl>
                                              <p:pRg st="6" end="6"/>
                                            </p:txEl>
                                          </p:spTgt>
                                        </p:tgtEl>
                                        <p:attrNameLst>
                                          <p:attrName>ppt_w</p:attrName>
                                        </p:attrNameLst>
                                      </p:cBhvr>
                                      <p:tavLst>
                                        <p:tav tm="0">
                                          <p:val>
                                            <p:strVal val="#ppt_w*0.70"/>
                                          </p:val>
                                        </p:tav>
                                        <p:tav tm="100000">
                                          <p:val>
                                            <p:strVal val="#ppt_w"/>
                                          </p:val>
                                        </p:tav>
                                      </p:tavLst>
                                    </p:anim>
                                    <p:anim calcmode="lin" valueType="num">
                                      <p:cBhvr>
                                        <p:cTn id="50" dur="1000" fill="hold"/>
                                        <p:tgtEl>
                                          <p:spTgt spid="4">
                                            <p:txEl>
                                              <p:pRg st="6" end="6"/>
                                            </p:txEl>
                                          </p:spTgt>
                                        </p:tgtEl>
                                        <p:attrNameLst>
                                          <p:attrName>ppt_h</p:attrName>
                                        </p:attrNameLst>
                                      </p:cBhvr>
                                      <p:tavLst>
                                        <p:tav tm="0">
                                          <p:val>
                                            <p:strVal val="#ppt_h"/>
                                          </p:val>
                                        </p:tav>
                                        <p:tav tm="100000">
                                          <p:val>
                                            <p:strVal val="#ppt_h"/>
                                          </p:val>
                                        </p:tav>
                                      </p:tavLst>
                                    </p:anim>
                                    <p:animEffect transition="in" filter="fade">
                                      <p:cBhvr>
                                        <p:cTn id="51" dur="10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58969E6-725A-4485-A6DE-EDD83833F6AC}"/>
              </a:ext>
            </a:extLst>
          </p:cNvPr>
          <p:cNvSpPr/>
          <p:nvPr/>
        </p:nvSpPr>
        <p:spPr>
          <a:xfrm>
            <a:off x="1267484" y="389093"/>
            <a:ext cx="1608133" cy="1187505"/>
          </a:xfrm>
          <a:prstGeom prst="rect">
            <a:avLst/>
          </a:prstGeom>
          <a:noFill/>
        </p:spPr>
        <p:txBody>
          <a:bodyPr wrap="none" lIns="91440" tIns="45720" rIns="91440" bIns="45720">
            <a:spAutoFit/>
          </a:bodyPr>
          <a:lstStyle/>
          <a:p>
            <a:pPr algn="ctr">
              <a:lnSpc>
                <a:spcPts val="2800"/>
              </a:lnSpc>
            </a:pPr>
            <a:r>
              <a:rPr lang="en-US" sz="2800" dirty="0">
                <a:ln w="0"/>
                <a:solidFill>
                  <a:schemeClr val="bg1"/>
                </a:solidFill>
                <a:effectLst>
                  <a:outerShdw blurRad="38100" dist="38100" dir="2700000" algn="tl">
                    <a:srgbClr val="000000">
                      <a:alpha val="43137"/>
                    </a:srgbClr>
                  </a:outerShdw>
                  <a:reflection blurRad="6350" stA="53000" endA="300" endPos="35500" dir="5400000" sy="-90000" algn="bl" rotWithShape="0"/>
                </a:effectLst>
                <a:latin typeface="AR BERKLEY" panose="02000000000000000000" pitchFamily="2" charset="0"/>
              </a:rPr>
              <a:t>Sermon </a:t>
            </a:r>
          </a:p>
          <a:p>
            <a:pPr algn="ctr">
              <a:lnSpc>
                <a:spcPts val="2800"/>
              </a:lnSpc>
            </a:pPr>
            <a:r>
              <a:rPr lang="en-US" sz="2800" dirty="0">
                <a:ln w="0"/>
                <a:solidFill>
                  <a:schemeClr val="bg1"/>
                </a:solidFill>
                <a:effectLst>
                  <a:outerShdw blurRad="38100" dist="38100" dir="2700000" algn="tl">
                    <a:srgbClr val="000000">
                      <a:alpha val="43137"/>
                    </a:srgbClr>
                  </a:outerShdw>
                  <a:reflection blurRad="6350" stA="53000" endA="300" endPos="35500" dir="5400000" sy="-90000" algn="bl" rotWithShape="0"/>
                </a:effectLst>
                <a:latin typeface="AR BERKLEY" panose="02000000000000000000" pitchFamily="2" charset="0"/>
              </a:rPr>
              <a:t>on</a:t>
            </a:r>
          </a:p>
          <a:p>
            <a:pPr algn="ctr">
              <a:lnSpc>
                <a:spcPts val="2800"/>
              </a:lnSpc>
            </a:pPr>
            <a:r>
              <a:rPr lang="en-US" sz="2800" dirty="0">
                <a:ln w="0"/>
                <a:solidFill>
                  <a:schemeClr val="bg1"/>
                </a:solidFill>
                <a:effectLst>
                  <a:outerShdw blurRad="38100" dist="38100" dir="2700000" algn="tl">
                    <a:srgbClr val="000000">
                      <a:alpha val="43137"/>
                    </a:srgbClr>
                  </a:outerShdw>
                  <a:reflection blurRad="6350" stA="53000" endA="300" endPos="35500" dir="5400000" sy="-90000" algn="bl" rotWithShape="0"/>
                </a:effectLst>
                <a:latin typeface="AR BERKLEY" panose="02000000000000000000" pitchFamily="2" charset="0"/>
              </a:rPr>
              <a:t>the Mount</a:t>
            </a:r>
          </a:p>
        </p:txBody>
      </p:sp>
      <p:sp>
        <p:nvSpPr>
          <p:cNvPr id="3" name="TextBox 2">
            <a:extLst>
              <a:ext uri="{FF2B5EF4-FFF2-40B4-BE49-F238E27FC236}">
                <a16:creationId xmlns:a16="http://schemas.microsoft.com/office/drawing/2014/main" id="{19F6173B-D23B-4184-A9CC-114C31693D92}"/>
              </a:ext>
            </a:extLst>
          </p:cNvPr>
          <p:cNvSpPr txBox="1"/>
          <p:nvPr/>
        </p:nvSpPr>
        <p:spPr>
          <a:xfrm>
            <a:off x="3431263" y="566126"/>
            <a:ext cx="7831248" cy="769441"/>
          </a:xfrm>
          <a:prstGeom prst="rect">
            <a:avLst/>
          </a:prstGeom>
          <a:noFill/>
          <a:effectLst>
            <a:outerShdw blurRad="50800" dist="12700" dir="5400000" algn="ctr" rotWithShape="0">
              <a:schemeClr val="bg1"/>
            </a:outerShdw>
          </a:effectLst>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400" b="0" i="0" u="sng" strike="noStrike" kern="1200" cap="none" spc="0" normalizeH="0" baseline="0" noProof="0" dirty="0">
                <a:ln>
                  <a:noFill/>
                </a:ln>
                <a:solidFill>
                  <a:prstClr val="black"/>
                </a:solidFill>
                <a:effectLst/>
                <a:uLnTx/>
                <a:uFillTx/>
                <a:latin typeface="Arial Narrow" panose="020B0606020202030204" pitchFamily="34" charset="0"/>
                <a:ea typeface="+mn-ea"/>
                <a:cs typeface="Aldhabi" panose="020B0604020202020204" pitchFamily="2" charset="-78"/>
              </a:rPr>
              <a:t>Matthew 6:25- 34</a:t>
            </a:r>
          </a:p>
        </p:txBody>
      </p:sp>
      <p:sp>
        <p:nvSpPr>
          <p:cNvPr id="4" name="TextBox 3">
            <a:extLst>
              <a:ext uri="{FF2B5EF4-FFF2-40B4-BE49-F238E27FC236}">
                <a16:creationId xmlns:a16="http://schemas.microsoft.com/office/drawing/2014/main" id="{0043D4B6-B7BA-428F-849B-229CC3FC7333}"/>
              </a:ext>
            </a:extLst>
          </p:cNvPr>
          <p:cNvSpPr txBox="1"/>
          <p:nvPr/>
        </p:nvSpPr>
        <p:spPr>
          <a:xfrm>
            <a:off x="1439865" y="1936835"/>
            <a:ext cx="10257577" cy="4078039"/>
          </a:xfrm>
          <a:prstGeom prst="rect">
            <a:avLst/>
          </a:prstGeom>
          <a:noFill/>
        </p:spPr>
        <p:txBody>
          <a:bodyPr wrap="square" rtlCol="0">
            <a:spAutoFit/>
          </a:bodyPr>
          <a:lstStyle/>
          <a:p>
            <a:pPr lvl="0"/>
            <a:r>
              <a:rPr lang="en-US" sz="3700" b="1" dirty="0">
                <a:solidFill>
                  <a:prstClr val="black"/>
                </a:solidFill>
              </a:rPr>
              <a:t>V. 34 SUFFICIENCY IS ALL THAT IS TRULY NEEDED</a:t>
            </a:r>
          </a:p>
          <a:p>
            <a:pPr lvl="0"/>
            <a:r>
              <a:rPr lang="en-US" sz="3700" dirty="0"/>
              <a:t>When I have what I need – give room for that which is most essential - GOD</a:t>
            </a:r>
          </a:p>
          <a:p>
            <a:pPr lvl="0"/>
            <a:r>
              <a:rPr lang="en-US" sz="3700" b="1" dirty="0"/>
              <a:t>OUR THOUGHTS SHOULD BE DIRECTED TO ONE THING – THE KINGDOM OF GOD V. 33</a:t>
            </a:r>
          </a:p>
          <a:p>
            <a:pPr lvl="0"/>
            <a:r>
              <a:rPr lang="en-US" sz="3700" dirty="0">
                <a:solidFill>
                  <a:prstClr val="black"/>
                </a:solidFill>
              </a:rPr>
              <a:t>SEEK – covet earnestly – striving after</a:t>
            </a:r>
          </a:p>
          <a:p>
            <a:pPr lvl="0"/>
            <a:r>
              <a:rPr lang="en-US" sz="3700" dirty="0">
                <a:solidFill>
                  <a:prstClr val="black"/>
                </a:solidFill>
              </a:rPr>
              <a:t>His Kingdom / Righteousness</a:t>
            </a:r>
          </a:p>
        </p:txBody>
      </p:sp>
    </p:spTree>
    <p:extLst>
      <p:ext uri="{BB962C8B-B14F-4D97-AF65-F5344CB8AC3E}">
        <p14:creationId xmlns:p14="http://schemas.microsoft.com/office/powerpoint/2010/main" val="2604221778"/>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1000" fill="hold"/>
                                        <p:tgtEl>
                                          <p:spTgt spid="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 calcmode="lin" valueType="num">
                                      <p:cBhvr>
                                        <p:cTn id="14" dur="1000" fill="hold"/>
                                        <p:tgtEl>
                                          <p:spTgt spid="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 calcmode="lin" valueType="num">
                                      <p:cBhvr>
                                        <p:cTn id="21" dur="1000" fill="hold"/>
                                        <p:tgtEl>
                                          <p:spTgt spid="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 calcmode="lin" valueType="num">
                                      <p:cBhvr>
                                        <p:cTn id="28" dur="1000" fill="hold"/>
                                        <p:tgtEl>
                                          <p:spTgt spid="4">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4">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 calcmode="lin" valueType="num">
                                      <p:cBhvr>
                                        <p:cTn id="35" dur="1000" fill="hold"/>
                                        <p:tgtEl>
                                          <p:spTgt spid="4">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4">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58969E6-725A-4485-A6DE-EDD83833F6AC}"/>
              </a:ext>
            </a:extLst>
          </p:cNvPr>
          <p:cNvSpPr/>
          <p:nvPr/>
        </p:nvSpPr>
        <p:spPr>
          <a:xfrm>
            <a:off x="1267484" y="389093"/>
            <a:ext cx="1608133" cy="1187505"/>
          </a:xfrm>
          <a:prstGeom prst="rect">
            <a:avLst/>
          </a:prstGeom>
          <a:noFill/>
        </p:spPr>
        <p:txBody>
          <a:bodyPr wrap="none" lIns="91440" tIns="45720" rIns="91440" bIns="45720">
            <a:spAutoFit/>
          </a:bodyPr>
          <a:lstStyle/>
          <a:p>
            <a:pPr algn="ctr">
              <a:lnSpc>
                <a:spcPts val="2800"/>
              </a:lnSpc>
            </a:pPr>
            <a:r>
              <a:rPr lang="en-US" sz="2800" dirty="0">
                <a:ln w="0"/>
                <a:solidFill>
                  <a:schemeClr val="bg1"/>
                </a:solidFill>
                <a:effectLst>
                  <a:outerShdw blurRad="38100" dist="38100" dir="2700000" algn="tl">
                    <a:srgbClr val="000000">
                      <a:alpha val="43137"/>
                    </a:srgbClr>
                  </a:outerShdw>
                  <a:reflection blurRad="6350" stA="53000" endA="300" endPos="35500" dir="5400000" sy="-90000" algn="bl" rotWithShape="0"/>
                </a:effectLst>
                <a:latin typeface="AR BERKLEY" panose="02000000000000000000" pitchFamily="2" charset="0"/>
              </a:rPr>
              <a:t>Sermon </a:t>
            </a:r>
          </a:p>
          <a:p>
            <a:pPr algn="ctr">
              <a:lnSpc>
                <a:spcPts val="2800"/>
              </a:lnSpc>
            </a:pPr>
            <a:r>
              <a:rPr lang="en-US" sz="2800" dirty="0">
                <a:ln w="0"/>
                <a:solidFill>
                  <a:schemeClr val="bg1"/>
                </a:solidFill>
                <a:effectLst>
                  <a:outerShdw blurRad="38100" dist="38100" dir="2700000" algn="tl">
                    <a:srgbClr val="000000">
                      <a:alpha val="43137"/>
                    </a:srgbClr>
                  </a:outerShdw>
                  <a:reflection blurRad="6350" stA="53000" endA="300" endPos="35500" dir="5400000" sy="-90000" algn="bl" rotWithShape="0"/>
                </a:effectLst>
                <a:latin typeface="AR BERKLEY" panose="02000000000000000000" pitchFamily="2" charset="0"/>
              </a:rPr>
              <a:t>on</a:t>
            </a:r>
          </a:p>
          <a:p>
            <a:pPr algn="ctr">
              <a:lnSpc>
                <a:spcPts val="2800"/>
              </a:lnSpc>
            </a:pPr>
            <a:r>
              <a:rPr lang="en-US" sz="2800" dirty="0">
                <a:ln w="0"/>
                <a:solidFill>
                  <a:schemeClr val="bg1"/>
                </a:solidFill>
                <a:effectLst>
                  <a:outerShdw blurRad="38100" dist="38100" dir="2700000" algn="tl">
                    <a:srgbClr val="000000">
                      <a:alpha val="43137"/>
                    </a:srgbClr>
                  </a:outerShdw>
                  <a:reflection blurRad="6350" stA="53000" endA="300" endPos="35500" dir="5400000" sy="-90000" algn="bl" rotWithShape="0"/>
                </a:effectLst>
                <a:latin typeface="AR BERKLEY" panose="02000000000000000000" pitchFamily="2" charset="0"/>
              </a:rPr>
              <a:t>the Mount</a:t>
            </a:r>
          </a:p>
        </p:txBody>
      </p:sp>
      <p:sp>
        <p:nvSpPr>
          <p:cNvPr id="3" name="TextBox 2">
            <a:extLst>
              <a:ext uri="{FF2B5EF4-FFF2-40B4-BE49-F238E27FC236}">
                <a16:creationId xmlns:a16="http://schemas.microsoft.com/office/drawing/2014/main" id="{19F6173B-D23B-4184-A9CC-114C31693D92}"/>
              </a:ext>
            </a:extLst>
          </p:cNvPr>
          <p:cNvSpPr txBox="1"/>
          <p:nvPr/>
        </p:nvSpPr>
        <p:spPr>
          <a:xfrm>
            <a:off x="3431263" y="490285"/>
            <a:ext cx="7831248" cy="769441"/>
          </a:xfrm>
          <a:prstGeom prst="rect">
            <a:avLst/>
          </a:prstGeom>
          <a:noFill/>
          <a:effectLst>
            <a:outerShdw blurRad="50800" dist="12700" dir="5400000" algn="ctr" rotWithShape="0">
              <a:schemeClr val="bg1"/>
            </a:outerShdw>
          </a:effectLst>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400" b="0" i="0" u="sng" strike="noStrike" kern="1200" cap="none" spc="0" normalizeH="0" baseline="0" noProof="0" dirty="0">
                <a:ln>
                  <a:noFill/>
                </a:ln>
                <a:solidFill>
                  <a:prstClr val="black"/>
                </a:solidFill>
                <a:effectLst/>
                <a:uLnTx/>
                <a:uFillTx/>
                <a:latin typeface="Arial Narrow" panose="020B0606020202030204" pitchFamily="34" charset="0"/>
                <a:ea typeface="+mn-ea"/>
                <a:cs typeface="Aldhabi" panose="020B0604020202020204" pitchFamily="2" charset="-78"/>
              </a:rPr>
              <a:t>Matthew 6:25- 34</a:t>
            </a:r>
          </a:p>
        </p:txBody>
      </p:sp>
      <p:sp>
        <p:nvSpPr>
          <p:cNvPr id="4" name="TextBox 3">
            <a:extLst>
              <a:ext uri="{FF2B5EF4-FFF2-40B4-BE49-F238E27FC236}">
                <a16:creationId xmlns:a16="http://schemas.microsoft.com/office/drawing/2014/main" id="{0043D4B6-B7BA-428F-849B-229CC3FC7333}"/>
              </a:ext>
            </a:extLst>
          </p:cNvPr>
          <p:cNvSpPr txBox="1"/>
          <p:nvPr/>
        </p:nvSpPr>
        <p:spPr>
          <a:xfrm>
            <a:off x="1439865" y="1692391"/>
            <a:ext cx="10257577" cy="4524315"/>
          </a:xfrm>
          <a:prstGeom prst="rect">
            <a:avLst/>
          </a:prstGeom>
          <a:noFill/>
        </p:spPr>
        <p:txBody>
          <a:bodyPr wrap="square" rtlCol="0">
            <a:spAutoFit/>
          </a:bodyPr>
          <a:lstStyle/>
          <a:p>
            <a:pPr lvl="0"/>
            <a:r>
              <a:rPr lang="en-US" sz="3600" b="1" dirty="0">
                <a:solidFill>
                  <a:prstClr val="black"/>
                </a:solidFill>
              </a:rPr>
              <a:t>V. 33 “ALL THESE THINGS SHALL BE ADDED TO YOU”</a:t>
            </a:r>
          </a:p>
          <a:p>
            <a:pPr lvl="0"/>
            <a:r>
              <a:rPr lang="en-US" sz="3600" dirty="0"/>
              <a:t>God will provide the essentials for the preservation of life.</a:t>
            </a:r>
          </a:p>
          <a:p>
            <a:pPr lvl="0"/>
            <a:r>
              <a:rPr lang="en-US" sz="3600" dirty="0"/>
              <a:t>Abraham concentrated on doing the will of God – a ram was provided by God- Genesis 22:13</a:t>
            </a:r>
          </a:p>
          <a:p>
            <a:pPr lvl="0"/>
            <a:r>
              <a:rPr lang="en-US" sz="3600" dirty="0">
                <a:solidFill>
                  <a:prstClr val="black"/>
                </a:solidFill>
              </a:rPr>
              <a:t>The More We Serve And Trust God- The Less Frustration We Have Acquiring The Material Things Of This World – Philippians 4:11</a:t>
            </a:r>
          </a:p>
        </p:txBody>
      </p:sp>
    </p:spTree>
    <p:extLst>
      <p:ext uri="{BB962C8B-B14F-4D97-AF65-F5344CB8AC3E}">
        <p14:creationId xmlns:p14="http://schemas.microsoft.com/office/powerpoint/2010/main" val="292058962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1000" fill="hold"/>
                                        <p:tgtEl>
                                          <p:spTgt spid="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 calcmode="lin" valueType="num">
                                      <p:cBhvr>
                                        <p:cTn id="14" dur="1000" fill="hold"/>
                                        <p:tgtEl>
                                          <p:spTgt spid="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 calcmode="lin" valueType="num">
                                      <p:cBhvr>
                                        <p:cTn id="21" dur="1000" fill="hold"/>
                                        <p:tgtEl>
                                          <p:spTgt spid="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 calcmode="lin" valueType="num">
                                      <p:cBhvr>
                                        <p:cTn id="28" dur="1000" fill="hold"/>
                                        <p:tgtEl>
                                          <p:spTgt spid="4">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4">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A99CBDC-EC98-50C2-B186-BFED1DE0122C}"/>
              </a:ext>
            </a:extLst>
          </p:cNvPr>
          <p:cNvSpPr/>
          <p:nvPr/>
        </p:nvSpPr>
        <p:spPr>
          <a:xfrm>
            <a:off x="680199" y="127173"/>
            <a:ext cx="11225473" cy="2554545"/>
          </a:xfrm>
          <a:prstGeom prst="rect">
            <a:avLst/>
          </a:prstGeom>
          <a:noFill/>
        </p:spPr>
        <p:txBody>
          <a:bodyPr wrap="square" lIns="91440" tIns="45720" rIns="91440" bIns="45720">
            <a:spAutoFit/>
          </a:bodyPr>
          <a:lstStyle/>
          <a:p>
            <a:pPr algn="ctr"/>
            <a:r>
              <a:rPr lang="en-US" sz="8000" dirty="0">
                <a:ln w="0"/>
                <a:solidFill>
                  <a:schemeClr val="bg1"/>
                </a:solidFill>
                <a:effectLst>
                  <a:reflection blurRad="6350" stA="53000" endA="300" endPos="35500" dir="5400000" sy="-90000" algn="bl" rotWithShape="0"/>
                </a:effectLst>
                <a:latin typeface="Bookman Old Style" panose="02050604050505020204" pitchFamily="18" charset="0"/>
              </a:rPr>
              <a:t>Assurance Of The Basic Needs Of Life</a:t>
            </a:r>
          </a:p>
        </p:txBody>
      </p:sp>
      <p:sp>
        <p:nvSpPr>
          <p:cNvPr id="2" name="TextBox 1">
            <a:extLst>
              <a:ext uri="{FF2B5EF4-FFF2-40B4-BE49-F238E27FC236}">
                <a16:creationId xmlns:a16="http://schemas.microsoft.com/office/drawing/2014/main" id="{A83533B8-A75C-8477-CA0F-D13787C2ECF6}"/>
              </a:ext>
            </a:extLst>
          </p:cNvPr>
          <p:cNvSpPr txBox="1"/>
          <p:nvPr/>
        </p:nvSpPr>
        <p:spPr>
          <a:xfrm>
            <a:off x="1819669" y="2870887"/>
            <a:ext cx="8552661" cy="3416320"/>
          </a:xfrm>
          <a:prstGeom prst="rect">
            <a:avLst/>
          </a:prstGeom>
          <a:noFill/>
        </p:spPr>
        <p:txBody>
          <a:bodyPr wrap="none" rtlCol="0">
            <a:spAutoFit/>
          </a:bodyPr>
          <a:lstStyle/>
          <a:p>
            <a:pPr algn="ctr"/>
            <a:r>
              <a:rPr lang="en-US" sz="7200" dirty="0">
                <a:solidFill>
                  <a:schemeClr val="bg1"/>
                </a:solidFill>
              </a:rPr>
              <a:t>Isn’t That Wonderful?</a:t>
            </a:r>
          </a:p>
          <a:p>
            <a:pPr algn="ctr"/>
            <a:r>
              <a:rPr lang="en-US" sz="7200" dirty="0">
                <a:solidFill>
                  <a:schemeClr val="bg1"/>
                </a:solidFill>
              </a:rPr>
              <a:t>Isn’t That Comforting?</a:t>
            </a:r>
          </a:p>
          <a:p>
            <a:pPr algn="ctr"/>
            <a:r>
              <a:rPr lang="en-US" sz="7200" dirty="0">
                <a:solidFill>
                  <a:schemeClr val="bg1"/>
                </a:solidFill>
              </a:rPr>
              <a:t>DON’T WORRY!</a:t>
            </a:r>
            <a:endParaRPr lang="en-US" sz="2400" dirty="0">
              <a:solidFill>
                <a:schemeClr val="bg1"/>
              </a:solidFill>
            </a:endParaRPr>
          </a:p>
        </p:txBody>
      </p:sp>
    </p:spTree>
    <p:extLst>
      <p:ext uri="{BB962C8B-B14F-4D97-AF65-F5344CB8AC3E}">
        <p14:creationId xmlns:p14="http://schemas.microsoft.com/office/powerpoint/2010/main" val="26802083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 calcmode="lin" valueType="num">
                                      <p:cBhvr>
                                        <p:cTn id="14"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2">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2">
                                            <p:txEl>
                                              <p:pRg st="1" end="1"/>
                                            </p:txEl>
                                          </p:spTgt>
                                        </p:tgtEl>
                                        <p:attrNameLst>
                                          <p:attrName>style.visibility</p:attrName>
                                        </p:attrNameLst>
                                      </p:cBhvr>
                                      <p:to>
                                        <p:strVal val="visible"/>
                                      </p:to>
                                    </p:set>
                                    <p:anim calcmode="lin" valueType="num">
                                      <p:cBhvr>
                                        <p:cTn id="21"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2">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2">
                                            <p:txEl>
                                              <p:pRg st="2" end="2"/>
                                            </p:txEl>
                                          </p:spTgt>
                                        </p:tgtEl>
                                        <p:attrNameLst>
                                          <p:attrName>style.visibility</p:attrName>
                                        </p:attrNameLst>
                                      </p:cBhvr>
                                      <p:to>
                                        <p:strVal val="visible"/>
                                      </p:to>
                                    </p:set>
                                    <p:anim calcmode="lin" valueType="num">
                                      <p:cBhvr>
                                        <p:cTn id="28"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4908</TotalTime>
  <Words>708</Words>
  <Application>Microsoft Office PowerPoint</Application>
  <PresentationFormat>Widescreen</PresentationFormat>
  <Paragraphs>96</Paragraphs>
  <Slides>14</Slides>
  <Notes>0</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14</vt:i4>
      </vt:variant>
    </vt:vector>
  </HeadingPairs>
  <TitlesOfParts>
    <vt:vector size="23" baseType="lpstr">
      <vt:lpstr>Calibri</vt:lpstr>
      <vt:lpstr>Calibri Light</vt:lpstr>
      <vt:lpstr>AR BERKLEY</vt:lpstr>
      <vt:lpstr>Arial Narrow</vt:lpstr>
      <vt:lpstr>Arial</vt:lpstr>
      <vt:lpstr>Bookman Old Style</vt:lpstr>
      <vt:lpstr>1_Office Theme</vt:lpstr>
      <vt:lpstr>2_Office Theme</vt:lpstr>
      <vt:lpstr>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Donnie V. Rader</dc:creator>
  <cp:lastModifiedBy>Gailen Evans</cp:lastModifiedBy>
  <cp:revision>213</cp:revision>
  <dcterms:created xsi:type="dcterms:W3CDTF">2017-09-29T03:02:24Z</dcterms:created>
  <dcterms:modified xsi:type="dcterms:W3CDTF">2022-12-17T23:17:17Z</dcterms:modified>
</cp:coreProperties>
</file>